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Lst>
  <p:sldSz cx="18288000" cy="10287000"/>
  <p:notesSz cx="6858000" cy="9144000"/>
  <p:embeddedFontLst>
    <p:embeddedFont>
      <p:font typeface="Arial MT Pro Bold" charset="1" panose="020B0802020202020204"/>
      <p:regular r:id="rId17"/>
    </p:embeddedFont>
    <p:embeddedFont>
      <p:font typeface="Arial MT Pro" charset="1" panose="020B0502020202020204"/>
      <p:regular r:id="rId18"/>
    </p:embeddedFont>
    <p:embeddedFont>
      <p:font typeface="Magnolia Script" charset="1" panose="02000503070000020003"/>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jpeg" Type="http://schemas.openxmlformats.org/officeDocument/2006/relationships/image"/><Relationship Id="rId5" Target="../media/image4.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https://www.figma.com/community/file/1552703598255743093" TargetMode="External" Type="http://schemas.openxmlformats.org/officeDocument/2006/relationships/hyperlink"/></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5.png" Type="http://schemas.openxmlformats.org/officeDocument/2006/relationships/image"/><Relationship Id="rId2" Target="../media/image21.png" Type="http://schemas.openxmlformats.org/officeDocument/2006/relationships/image"/><Relationship Id="rId3" Target="../media/image22.sv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 Id="rId6" Target="../media/image1.png" Type="http://schemas.openxmlformats.org/officeDocument/2006/relationships/image"/><Relationship Id="rId7" Target="../media/image2.svg" Type="http://schemas.openxmlformats.org/officeDocument/2006/relationships/image"/><Relationship Id="rId8" Target="../media/image5.png" Type="http://schemas.openxmlformats.org/officeDocument/2006/relationships/image"/><Relationship Id="rId9" Target="../media/image6.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7.jpeg" Type="http://schemas.openxmlformats.org/officeDocument/2006/relationships/image"/><Relationship Id="rId7" Target="../media/image8.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9.jpeg" Type="http://schemas.openxmlformats.org/officeDocument/2006/relationships/image"/><Relationship Id="rId5" Target="../media/image10.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13.jpeg" Type="http://schemas.openxmlformats.org/officeDocument/2006/relationships/image"/><Relationship Id="rId7" Target="../media/image14.jpeg" Type="http://schemas.openxmlformats.org/officeDocument/2006/relationships/image"/><Relationship Id="rId8" Target="../media/image15.jpeg" Type="http://schemas.openxmlformats.org/officeDocument/2006/relationships/image"/><Relationship Id="rId9" Target="../media/image16.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https://www.canva.com/design/DAGz1MfaATA/pVfpLezX2lIBGJQngZKJwQ/edit?ui=e30" TargetMode="External" Type="http://schemas.openxmlformats.org/officeDocument/2006/relationships/hyperlink"/><Relationship Id="rId2" Target="../media/image5.png" Type="http://schemas.openxmlformats.org/officeDocument/2006/relationships/image"/><Relationship Id="rId3" Target="../media/image6.svg" Type="http://schemas.openxmlformats.org/officeDocument/2006/relationships/image"/><Relationship Id="rId4" Target="../media/image17.jpeg" Type="http://schemas.openxmlformats.org/officeDocument/2006/relationships/image"/><Relationship Id="rId5" Target="../media/image8.png" Type="http://schemas.openxmlformats.org/officeDocument/2006/relationships/image"/><Relationship Id="rId6" Target="../media/image18.jpeg" Type="http://schemas.openxmlformats.org/officeDocument/2006/relationships/image"/><Relationship Id="rId7" Target="../media/image4.png" Type="http://schemas.openxmlformats.org/officeDocument/2006/relationships/image"/><Relationship Id="rId8" Target="../media/image1.png" Type="http://schemas.openxmlformats.org/officeDocument/2006/relationships/image"/><Relationship Id="rId9" Target="../media/image2.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9.jpe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20.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FFBF6"/>
        </a:solidFill>
      </p:bgPr>
    </p:bg>
    <p:spTree>
      <p:nvGrpSpPr>
        <p:cNvPr id="1" name=""/>
        <p:cNvGrpSpPr/>
        <p:nvPr/>
      </p:nvGrpSpPr>
      <p:grpSpPr>
        <a:xfrm>
          <a:off x="0" y="0"/>
          <a:ext cx="0" cy="0"/>
          <a:chOff x="0" y="0"/>
          <a:chExt cx="0" cy="0"/>
        </a:xfrm>
      </p:grpSpPr>
      <p:sp>
        <p:nvSpPr>
          <p:cNvPr name="Freeform 2" id="2"/>
          <p:cNvSpPr/>
          <p:nvPr/>
        </p:nvSpPr>
        <p:spPr>
          <a:xfrm flipH="true" flipV="true" rot="0">
            <a:off x="-1190597" y="-2046342"/>
            <a:ext cx="9480190" cy="8032306"/>
          </a:xfrm>
          <a:custGeom>
            <a:avLst/>
            <a:gdLst/>
            <a:ahLst/>
            <a:cxnLst/>
            <a:rect r="r" b="b" t="t" l="l"/>
            <a:pathLst>
              <a:path h="8032306" w="9480190">
                <a:moveTo>
                  <a:pt x="9480190" y="8032306"/>
                </a:moveTo>
                <a:lnTo>
                  <a:pt x="0" y="8032306"/>
                </a:lnTo>
                <a:lnTo>
                  <a:pt x="0" y="0"/>
                </a:lnTo>
                <a:lnTo>
                  <a:pt x="9480190" y="0"/>
                </a:lnTo>
                <a:lnTo>
                  <a:pt x="9480190" y="8032306"/>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a:grpSpLocks noChangeAspect="true"/>
          </p:cNvGrpSpPr>
          <p:nvPr/>
        </p:nvGrpSpPr>
        <p:grpSpPr>
          <a:xfrm rot="0">
            <a:off x="8101709" y="330264"/>
            <a:ext cx="12018427" cy="11874202"/>
            <a:chOff x="0" y="0"/>
            <a:chExt cx="4572000" cy="4517135"/>
          </a:xfrm>
        </p:grpSpPr>
        <p:sp>
          <p:nvSpPr>
            <p:cNvPr name="Freeform 4" id="4"/>
            <p:cNvSpPr/>
            <p:nvPr/>
          </p:nvSpPr>
          <p:spPr>
            <a:xfrm flipH="false" flipV="false" rot="0">
              <a:off x="-16554" y="-2690"/>
              <a:ext cx="4639471" cy="4549489"/>
            </a:xfrm>
            <a:custGeom>
              <a:avLst/>
              <a:gdLst/>
              <a:ahLst/>
              <a:cxnLst/>
              <a:rect r="r" b="b" t="t" l="l"/>
              <a:pathLst>
                <a:path h="4549489" w="4639471">
                  <a:moveTo>
                    <a:pt x="2642461" y="4307731"/>
                  </a:moveTo>
                  <a:cubicBezTo>
                    <a:pt x="2937643" y="4136404"/>
                    <a:pt x="3174467" y="3866873"/>
                    <a:pt x="3302943" y="3520703"/>
                  </a:cubicBezTo>
                  <a:cubicBezTo>
                    <a:pt x="3367367" y="3347118"/>
                    <a:pt x="3462613" y="3172924"/>
                    <a:pt x="3623369" y="3081058"/>
                  </a:cubicBezTo>
                  <a:cubicBezTo>
                    <a:pt x="3747343" y="3010214"/>
                    <a:pt x="3895227" y="2996898"/>
                    <a:pt x="4029388" y="2948020"/>
                  </a:cubicBezTo>
                  <a:cubicBezTo>
                    <a:pt x="4411618" y="2808768"/>
                    <a:pt x="4639471" y="2366335"/>
                    <a:pt x="4578884" y="1964073"/>
                  </a:cubicBezTo>
                  <a:cubicBezTo>
                    <a:pt x="4518297" y="1561809"/>
                    <a:pt x="4204130" y="1222063"/>
                    <a:pt x="3823417" y="1078711"/>
                  </a:cubicBezTo>
                  <a:cubicBezTo>
                    <a:pt x="3609703" y="998242"/>
                    <a:pt x="3395764" y="1015829"/>
                    <a:pt x="3183757" y="930958"/>
                  </a:cubicBezTo>
                  <a:cubicBezTo>
                    <a:pt x="2896850" y="816103"/>
                    <a:pt x="2646820" y="557580"/>
                    <a:pt x="2402676" y="368105"/>
                  </a:cubicBezTo>
                  <a:cubicBezTo>
                    <a:pt x="2158532" y="178629"/>
                    <a:pt x="1877749" y="5911"/>
                    <a:pt x="1568716" y="3231"/>
                  </a:cubicBezTo>
                  <a:cubicBezTo>
                    <a:pt x="1196035" y="0"/>
                    <a:pt x="839628" y="279246"/>
                    <a:pt x="753607" y="641873"/>
                  </a:cubicBezTo>
                  <a:cubicBezTo>
                    <a:pt x="714329" y="807457"/>
                    <a:pt x="726735" y="980722"/>
                    <a:pt x="704584" y="1149453"/>
                  </a:cubicBezTo>
                  <a:cubicBezTo>
                    <a:pt x="619399" y="1798292"/>
                    <a:pt x="38111" y="2317174"/>
                    <a:pt x="17162" y="2971245"/>
                  </a:cubicBezTo>
                  <a:cubicBezTo>
                    <a:pt x="0" y="3507080"/>
                    <a:pt x="385323" y="3994953"/>
                    <a:pt x="863032" y="4238292"/>
                  </a:cubicBezTo>
                  <a:cubicBezTo>
                    <a:pt x="1111989" y="4365108"/>
                    <a:pt x="1371700" y="4475224"/>
                    <a:pt x="1651555" y="4507960"/>
                  </a:cubicBezTo>
                  <a:cubicBezTo>
                    <a:pt x="2006569" y="4549489"/>
                    <a:pt x="2352643" y="4475944"/>
                    <a:pt x="2642461" y="4307731"/>
                  </a:cubicBezTo>
                  <a:close/>
                </a:path>
              </a:pathLst>
            </a:custGeom>
            <a:blipFill>
              <a:blip r:embed="rId4"/>
              <a:stretch>
                <a:fillRect l="-7197" t="0" r="-7197" b="0"/>
              </a:stretch>
            </a:blipFill>
          </p:spPr>
        </p:sp>
        <p:sp>
          <p:nvSpPr>
            <p:cNvPr name="Freeform 5" id="5"/>
            <p:cNvSpPr/>
            <p:nvPr/>
          </p:nvSpPr>
          <p:spPr>
            <a:xfrm flipH="false" flipV="false" rot="0">
              <a:off x="0" y="0"/>
              <a:ext cx="4572000" cy="4517135"/>
            </a:xfrm>
            <a:custGeom>
              <a:avLst/>
              <a:gdLst/>
              <a:ahLst/>
              <a:cxnLst/>
              <a:rect r="r" b="b" t="t" l="l"/>
              <a:pathLst>
                <a:path h="4517135" w="4572000">
                  <a:moveTo>
                    <a:pt x="4572000" y="4517135"/>
                  </a:moveTo>
                  <a:lnTo>
                    <a:pt x="0" y="4517135"/>
                  </a:lnTo>
                  <a:lnTo>
                    <a:pt x="0" y="0"/>
                  </a:lnTo>
                  <a:lnTo>
                    <a:pt x="4572000" y="0"/>
                  </a:lnTo>
                  <a:lnTo>
                    <a:pt x="4572000" y="4517135"/>
                  </a:lnTo>
                  <a:close/>
                </a:path>
              </a:pathLst>
            </a:custGeom>
            <a:blipFill>
              <a:blip r:embed="rId5"/>
              <a:stretch>
                <a:fillRect l="-25" t="0" r="-25" b="0"/>
              </a:stretch>
            </a:blipFill>
          </p:spPr>
        </p:sp>
      </p:grpSp>
      <p:sp>
        <p:nvSpPr>
          <p:cNvPr name="TextBox 6" id="6"/>
          <p:cNvSpPr txBox="true"/>
          <p:nvPr/>
        </p:nvSpPr>
        <p:spPr>
          <a:xfrm rot="0">
            <a:off x="1028700" y="795701"/>
            <a:ext cx="5041596" cy="561247"/>
          </a:xfrm>
          <a:prstGeom prst="rect">
            <a:avLst/>
          </a:prstGeom>
        </p:spPr>
        <p:txBody>
          <a:bodyPr anchor="t" rtlCol="false" tIns="0" lIns="0" bIns="0" rIns="0">
            <a:spAutoFit/>
          </a:bodyPr>
          <a:lstStyle/>
          <a:p>
            <a:pPr algn="l" marL="0" indent="0" lvl="0">
              <a:lnSpc>
                <a:spcPts val="3220"/>
              </a:lnSpc>
              <a:spcBef>
                <a:spcPct val="0"/>
              </a:spcBef>
            </a:pPr>
            <a:r>
              <a:rPr lang="en-US" b="true" sz="4352">
                <a:solidFill>
                  <a:srgbClr val="353132"/>
                </a:solidFill>
                <a:latin typeface="Arial MT Pro Bold"/>
                <a:ea typeface="Arial MT Pro Bold"/>
                <a:cs typeface="Arial MT Pro Bold"/>
                <a:sym typeface="Arial MT Pro Bold"/>
              </a:rPr>
              <a:t>SAWARIYA </a:t>
            </a:r>
          </a:p>
        </p:txBody>
      </p:sp>
      <p:sp>
        <p:nvSpPr>
          <p:cNvPr name="TextBox 7" id="7"/>
          <p:cNvSpPr txBox="true"/>
          <p:nvPr/>
        </p:nvSpPr>
        <p:spPr>
          <a:xfrm rot="0">
            <a:off x="691049" y="3800877"/>
            <a:ext cx="12227243" cy="2723345"/>
          </a:xfrm>
          <a:prstGeom prst="rect">
            <a:avLst/>
          </a:prstGeom>
        </p:spPr>
        <p:txBody>
          <a:bodyPr anchor="t" rtlCol="false" tIns="0" lIns="0" bIns="0" rIns="0">
            <a:spAutoFit/>
          </a:bodyPr>
          <a:lstStyle/>
          <a:p>
            <a:pPr algn="l">
              <a:lnSpc>
                <a:spcPts val="17636"/>
              </a:lnSpc>
            </a:pPr>
            <a:r>
              <a:rPr lang="en-US" sz="18181" spc="-1127" b="true">
                <a:solidFill>
                  <a:srgbClr val="353132"/>
                </a:solidFill>
                <a:latin typeface="Arial MT Pro Bold"/>
                <a:ea typeface="Arial MT Pro Bold"/>
                <a:cs typeface="Arial MT Pro Bold"/>
                <a:sym typeface="Arial MT Pro Bold"/>
              </a:rPr>
              <a:t>VRO</a:t>
            </a:r>
          </a:p>
        </p:txBody>
      </p:sp>
      <p:sp>
        <p:nvSpPr>
          <p:cNvPr name="TextBox 8" id="8"/>
          <p:cNvSpPr txBox="true"/>
          <p:nvPr/>
        </p:nvSpPr>
        <p:spPr>
          <a:xfrm rot="0">
            <a:off x="1028700" y="9172575"/>
            <a:ext cx="5041596" cy="435312"/>
          </a:xfrm>
          <a:prstGeom prst="rect">
            <a:avLst/>
          </a:prstGeom>
        </p:spPr>
        <p:txBody>
          <a:bodyPr anchor="t" rtlCol="false" tIns="0" lIns="0" bIns="0" rIns="0">
            <a:spAutoFit/>
          </a:bodyPr>
          <a:lstStyle/>
          <a:p>
            <a:pPr algn="l">
              <a:lnSpc>
                <a:spcPts val="3279"/>
              </a:lnSpc>
            </a:pPr>
            <a:r>
              <a:rPr lang="en-US" sz="2342">
                <a:solidFill>
                  <a:srgbClr val="353132"/>
                </a:solidFill>
                <a:latin typeface="Arial MT Pro"/>
                <a:ea typeface="Arial MT Pro"/>
                <a:cs typeface="Arial MT Pro"/>
                <a:sym typeface="Arial MT Pro"/>
              </a:rPr>
              <a:t>Presented by: Riya Shukla</a:t>
            </a:r>
          </a:p>
        </p:txBody>
      </p:sp>
      <p:sp>
        <p:nvSpPr>
          <p:cNvPr name="TextBox 9" id="9"/>
          <p:cNvSpPr txBox="true"/>
          <p:nvPr/>
        </p:nvSpPr>
        <p:spPr>
          <a:xfrm rot="0">
            <a:off x="1028700" y="1452199"/>
            <a:ext cx="5041596" cy="561247"/>
          </a:xfrm>
          <a:prstGeom prst="rect">
            <a:avLst/>
          </a:prstGeom>
        </p:spPr>
        <p:txBody>
          <a:bodyPr anchor="t" rtlCol="false" tIns="0" lIns="0" bIns="0" rIns="0">
            <a:spAutoFit/>
          </a:bodyPr>
          <a:lstStyle/>
          <a:p>
            <a:pPr algn="l" marL="0" indent="0" lvl="0">
              <a:lnSpc>
                <a:spcPts val="3220"/>
              </a:lnSpc>
              <a:spcBef>
                <a:spcPct val="0"/>
              </a:spcBef>
            </a:pPr>
            <a:r>
              <a:rPr lang="en-US" b="true" sz="4352">
                <a:solidFill>
                  <a:srgbClr val="353132"/>
                </a:solidFill>
                <a:latin typeface="Arial MT Pro Bold"/>
                <a:ea typeface="Arial MT Pro Bold"/>
                <a:cs typeface="Arial MT Pro Bold"/>
                <a:sym typeface="Arial MT Pro Bold"/>
              </a:rPr>
              <a:t>FUTUREWORKS</a:t>
            </a:r>
          </a:p>
        </p:txBody>
      </p:sp>
      <p:sp>
        <p:nvSpPr>
          <p:cNvPr name="TextBox 10" id="10"/>
          <p:cNvSpPr txBox="true"/>
          <p:nvPr/>
        </p:nvSpPr>
        <p:spPr>
          <a:xfrm rot="0">
            <a:off x="509817" y="5943833"/>
            <a:ext cx="5135426" cy="580390"/>
          </a:xfrm>
          <a:prstGeom prst="rect">
            <a:avLst/>
          </a:prstGeom>
        </p:spPr>
        <p:txBody>
          <a:bodyPr anchor="t" rtlCol="false" tIns="0" lIns="0" bIns="0" rIns="0">
            <a:spAutoFit/>
          </a:bodyPr>
          <a:lstStyle/>
          <a:p>
            <a:pPr algn="ctr">
              <a:lnSpc>
                <a:spcPts val="4759"/>
              </a:lnSpc>
            </a:pPr>
            <a:r>
              <a:rPr lang="en-US" sz="3399">
                <a:solidFill>
                  <a:srgbClr val="353132"/>
                </a:solidFill>
                <a:latin typeface="Magnolia Script"/>
                <a:ea typeface="Magnolia Script"/>
                <a:cs typeface="Magnolia Script"/>
                <a:sym typeface="Magnolia Script"/>
              </a:rPr>
              <a:t>your styling buddy</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FFBF6"/>
        </a:solidFill>
      </p:bgPr>
    </p:bg>
    <p:spTree>
      <p:nvGrpSpPr>
        <p:cNvPr id="1" name=""/>
        <p:cNvGrpSpPr/>
        <p:nvPr/>
      </p:nvGrpSpPr>
      <p:grpSpPr>
        <a:xfrm>
          <a:off x="0" y="0"/>
          <a:ext cx="0" cy="0"/>
          <a:chOff x="0" y="0"/>
          <a:chExt cx="0" cy="0"/>
        </a:xfrm>
      </p:grpSpPr>
      <p:sp>
        <p:nvSpPr>
          <p:cNvPr name="Freeform 2" id="2"/>
          <p:cNvSpPr/>
          <p:nvPr/>
        </p:nvSpPr>
        <p:spPr>
          <a:xfrm flipH="true" flipV="false" rot="0">
            <a:off x="-1294401" y="-1023836"/>
            <a:ext cx="2588802" cy="2193422"/>
          </a:xfrm>
          <a:custGeom>
            <a:avLst/>
            <a:gdLst/>
            <a:ahLst/>
            <a:cxnLst/>
            <a:rect r="r" b="b" t="t" l="l"/>
            <a:pathLst>
              <a:path h="2193422" w="2588802">
                <a:moveTo>
                  <a:pt x="2588802" y="0"/>
                </a:moveTo>
                <a:lnTo>
                  <a:pt x="0" y="0"/>
                </a:lnTo>
                <a:lnTo>
                  <a:pt x="0" y="2193421"/>
                </a:lnTo>
                <a:lnTo>
                  <a:pt x="2588802" y="2193421"/>
                </a:lnTo>
                <a:lnTo>
                  <a:pt x="2588802"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0">
            <a:off x="-1811624" y="8103104"/>
            <a:ext cx="6212050" cy="5263301"/>
          </a:xfrm>
          <a:custGeom>
            <a:avLst/>
            <a:gdLst/>
            <a:ahLst/>
            <a:cxnLst/>
            <a:rect r="r" b="b" t="t" l="l"/>
            <a:pathLst>
              <a:path h="5263301" w="6212050">
                <a:moveTo>
                  <a:pt x="6212050" y="0"/>
                </a:moveTo>
                <a:lnTo>
                  <a:pt x="0" y="0"/>
                </a:lnTo>
                <a:lnTo>
                  <a:pt x="0" y="5263300"/>
                </a:lnTo>
                <a:lnTo>
                  <a:pt x="6212050" y="5263300"/>
                </a:lnTo>
                <a:lnTo>
                  <a:pt x="621205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true" flipV="false" rot="0">
            <a:off x="15596128" y="1591545"/>
            <a:ext cx="6212050" cy="5263301"/>
          </a:xfrm>
          <a:custGeom>
            <a:avLst/>
            <a:gdLst/>
            <a:ahLst/>
            <a:cxnLst/>
            <a:rect r="r" b="b" t="t" l="l"/>
            <a:pathLst>
              <a:path h="5263301" w="6212050">
                <a:moveTo>
                  <a:pt x="6212050" y="0"/>
                </a:moveTo>
                <a:lnTo>
                  <a:pt x="0" y="0"/>
                </a:lnTo>
                <a:lnTo>
                  <a:pt x="0" y="5263301"/>
                </a:lnTo>
                <a:lnTo>
                  <a:pt x="6212050" y="5263301"/>
                </a:lnTo>
                <a:lnTo>
                  <a:pt x="621205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5" id="5"/>
          <p:cNvSpPr txBox="true"/>
          <p:nvPr/>
        </p:nvSpPr>
        <p:spPr>
          <a:xfrm rot="0">
            <a:off x="1294401" y="1160060"/>
            <a:ext cx="6014681" cy="1553438"/>
          </a:xfrm>
          <a:prstGeom prst="rect">
            <a:avLst/>
          </a:prstGeom>
        </p:spPr>
        <p:txBody>
          <a:bodyPr anchor="t" rtlCol="false" tIns="0" lIns="0" bIns="0" rIns="0">
            <a:spAutoFit/>
          </a:bodyPr>
          <a:lstStyle/>
          <a:p>
            <a:pPr algn="ctr">
              <a:lnSpc>
                <a:spcPts val="10158"/>
              </a:lnSpc>
              <a:spcBef>
                <a:spcPct val="0"/>
              </a:spcBef>
            </a:pPr>
            <a:r>
              <a:rPr lang="en-US" b="true" sz="10158" spc="-507">
                <a:solidFill>
                  <a:srgbClr val="000000"/>
                </a:solidFill>
                <a:latin typeface="Arial MT Pro Bold"/>
                <a:ea typeface="Arial MT Pro Bold"/>
                <a:cs typeface="Arial MT Pro Bold"/>
                <a:sym typeface="Arial MT Pro Bold"/>
              </a:rPr>
              <a:t>Demo Link</a:t>
            </a:r>
          </a:p>
        </p:txBody>
      </p:sp>
      <p:sp>
        <p:nvSpPr>
          <p:cNvPr name="TextBox 6" id="6"/>
          <p:cNvSpPr txBox="true"/>
          <p:nvPr/>
        </p:nvSpPr>
        <p:spPr>
          <a:xfrm rot="0">
            <a:off x="1294401" y="4223196"/>
            <a:ext cx="11075551" cy="1402502"/>
          </a:xfrm>
          <a:prstGeom prst="rect">
            <a:avLst/>
          </a:prstGeom>
        </p:spPr>
        <p:txBody>
          <a:bodyPr anchor="t" rtlCol="false" tIns="0" lIns="0" bIns="0" rIns="0">
            <a:spAutoFit/>
          </a:bodyPr>
          <a:lstStyle/>
          <a:p>
            <a:pPr algn="ctr">
              <a:lnSpc>
                <a:spcPts val="3466"/>
              </a:lnSpc>
              <a:spcBef>
                <a:spcPct val="0"/>
              </a:spcBef>
            </a:pPr>
            <a:r>
              <a:rPr lang="en-US" b="true" sz="3466" spc="-173">
                <a:solidFill>
                  <a:srgbClr val="000000"/>
                </a:solidFill>
                <a:latin typeface="Arial MT Pro Bold"/>
                <a:ea typeface="Arial MT Pro Bold"/>
                <a:cs typeface="Arial MT Pro Bold"/>
                <a:sym typeface="Arial MT Pro Bold"/>
              </a:rPr>
              <a:t>You can view this prototype on Figma using the link below:</a:t>
            </a:r>
          </a:p>
          <a:p>
            <a:pPr algn="ctr">
              <a:lnSpc>
                <a:spcPts val="3466"/>
              </a:lnSpc>
              <a:spcBef>
                <a:spcPct val="0"/>
              </a:spcBef>
            </a:pPr>
            <a:r>
              <a:rPr lang="en-US" b="true" sz="3466" spc="-173">
                <a:solidFill>
                  <a:srgbClr val="000000"/>
                </a:solidFill>
                <a:latin typeface="Arial MT Pro Bold"/>
                <a:ea typeface="Arial MT Pro Bold"/>
                <a:cs typeface="Arial MT Pro Bold"/>
                <a:sym typeface="Arial MT Pro Bold"/>
              </a:rPr>
              <a:t>🔗 </a:t>
            </a:r>
            <a:r>
              <a:rPr lang="en-US" b="true" sz="3466" spc="-173" u="sng">
                <a:solidFill>
                  <a:srgbClr val="000000"/>
                </a:solidFill>
                <a:latin typeface="Arial MT Pro Bold"/>
                <a:ea typeface="Arial MT Pro Bold"/>
                <a:cs typeface="Arial MT Pro Bold"/>
                <a:sym typeface="Arial MT Pro Bold"/>
                <a:hlinkClick r:id="rId6" tooltip="https://www.figma.com/community/file/1552703598255743093"/>
              </a:rPr>
              <a:t>AI Agent Prototype</a:t>
            </a:r>
          </a:p>
          <a:p>
            <a:pPr algn="ctr">
              <a:lnSpc>
                <a:spcPts val="3466"/>
              </a:lnSpc>
              <a:spcBef>
                <a:spcPct val="0"/>
              </a:spcBef>
            </a:pPr>
          </a:p>
        </p:txBody>
      </p:sp>
      <p:sp>
        <p:nvSpPr>
          <p:cNvPr name="TextBox 7" id="7"/>
          <p:cNvSpPr txBox="true"/>
          <p:nvPr/>
        </p:nvSpPr>
        <p:spPr>
          <a:xfrm rot="0">
            <a:off x="1294401" y="6695251"/>
            <a:ext cx="13867784" cy="490254"/>
          </a:xfrm>
          <a:prstGeom prst="rect">
            <a:avLst/>
          </a:prstGeom>
        </p:spPr>
        <p:txBody>
          <a:bodyPr anchor="t" rtlCol="false" tIns="0" lIns="0" bIns="0" rIns="0">
            <a:spAutoFit/>
          </a:bodyPr>
          <a:lstStyle/>
          <a:p>
            <a:pPr algn="ctr">
              <a:lnSpc>
                <a:spcPts val="3208"/>
              </a:lnSpc>
              <a:spcBef>
                <a:spcPct val="0"/>
              </a:spcBef>
            </a:pPr>
            <a:r>
              <a:rPr lang="en-US" sz="3208" spc="-160">
                <a:solidFill>
                  <a:srgbClr val="000000"/>
                </a:solidFill>
                <a:latin typeface="Arial MT Pro"/>
                <a:ea typeface="Arial MT Pro"/>
                <a:cs typeface="Arial MT Pro"/>
                <a:sym typeface="Arial MT Pro"/>
              </a:rPr>
              <a:t>This prototype demonstrates the flow of interaction between the user and the AI agent.</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FFBF6"/>
        </a:solidFill>
      </p:bgPr>
    </p:bg>
    <p:spTree>
      <p:nvGrpSpPr>
        <p:cNvPr id="1" name=""/>
        <p:cNvGrpSpPr/>
        <p:nvPr/>
      </p:nvGrpSpPr>
      <p:grpSpPr>
        <a:xfrm>
          <a:off x="0" y="0"/>
          <a:ext cx="0" cy="0"/>
          <a:chOff x="0" y="0"/>
          <a:chExt cx="0" cy="0"/>
        </a:xfrm>
      </p:grpSpPr>
      <p:sp>
        <p:nvSpPr>
          <p:cNvPr name="Freeform 2" id="2"/>
          <p:cNvSpPr/>
          <p:nvPr/>
        </p:nvSpPr>
        <p:spPr>
          <a:xfrm flipH="false" flipV="false" rot="0">
            <a:off x="1872256" y="8859547"/>
            <a:ext cx="416511" cy="416511"/>
          </a:xfrm>
          <a:custGeom>
            <a:avLst/>
            <a:gdLst/>
            <a:ahLst/>
            <a:cxnLst/>
            <a:rect r="r" b="b" t="t" l="l"/>
            <a:pathLst>
              <a:path h="416511" w="416511">
                <a:moveTo>
                  <a:pt x="0" y="0"/>
                </a:moveTo>
                <a:lnTo>
                  <a:pt x="416512" y="0"/>
                </a:lnTo>
                <a:lnTo>
                  <a:pt x="416512" y="416511"/>
                </a:lnTo>
                <a:lnTo>
                  <a:pt x="0" y="41651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9174292" y="8841789"/>
            <a:ext cx="416511" cy="416511"/>
          </a:xfrm>
          <a:custGeom>
            <a:avLst/>
            <a:gdLst/>
            <a:ahLst/>
            <a:cxnLst/>
            <a:rect r="r" b="b" t="t" l="l"/>
            <a:pathLst>
              <a:path h="416511" w="416511">
                <a:moveTo>
                  <a:pt x="0" y="0"/>
                </a:moveTo>
                <a:lnTo>
                  <a:pt x="416511" y="0"/>
                </a:lnTo>
                <a:lnTo>
                  <a:pt x="416511" y="416511"/>
                </a:lnTo>
                <a:lnTo>
                  <a:pt x="0" y="41651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true" flipV="false" rot="0">
            <a:off x="-2749768" y="-3153890"/>
            <a:ext cx="6212050" cy="5263301"/>
          </a:xfrm>
          <a:custGeom>
            <a:avLst/>
            <a:gdLst/>
            <a:ahLst/>
            <a:cxnLst/>
            <a:rect r="r" b="b" t="t" l="l"/>
            <a:pathLst>
              <a:path h="5263301" w="6212050">
                <a:moveTo>
                  <a:pt x="6212050" y="0"/>
                </a:moveTo>
                <a:lnTo>
                  <a:pt x="0" y="0"/>
                </a:lnTo>
                <a:lnTo>
                  <a:pt x="0" y="5263301"/>
                </a:lnTo>
                <a:lnTo>
                  <a:pt x="6212050" y="5263301"/>
                </a:lnTo>
                <a:lnTo>
                  <a:pt x="621205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true" rot="0">
            <a:off x="15620103" y="8140360"/>
            <a:ext cx="6001758" cy="5085126"/>
          </a:xfrm>
          <a:custGeom>
            <a:avLst/>
            <a:gdLst/>
            <a:ahLst/>
            <a:cxnLst/>
            <a:rect r="r" b="b" t="t" l="l"/>
            <a:pathLst>
              <a:path h="5085126" w="6001758">
                <a:moveTo>
                  <a:pt x="0" y="5085126"/>
                </a:moveTo>
                <a:lnTo>
                  <a:pt x="6001758" y="5085126"/>
                </a:lnTo>
                <a:lnTo>
                  <a:pt x="6001758" y="0"/>
                </a:lnTo>
                <a:lnTo>
                  <a:pt x="0" y="0"/>
                </a:lnTo>
                <a:lnTo>
                  <a:pt x="0" y="5085126"/>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11507483" y="527591"/>
            <a:ext cx="5728506" cy="2763398"/>
          </a:xfrm>
          <a:custGeom>
            <a:avLst/>
            <a:gdLst/>
            <a:ahLst/>
            <a:cxnLst/>
            <a:rect r="r" b="b" t="t" l="l"/>
            <a:pathLst>
              <a:path h="2763398" w="5728506">
                <a:moveTo>
                  <a:pt x="0" y="0"/>
                </a:moveTo>
                <a:lnTo>
                  <a:pt x="5728506" y="0"/>
                </a:lnTo>
                <a:lnTo>
                  <a:pt x="5728506" y="2763398"/>
                </a:lnTo>
                <a:lnTo>
                  <a:pt x="0" y="2763398"/>
                </a:lnTo>
                <a:lnTo>
                  <a:pt x="0" y="0"/>
                </a:lnTo>
                <a:close/>
              </a:path>
            </a:pathLst>
          </a:custGeom>
          <a:blipFill>
            <a:blip r:embed="rId10"/>
            <a:stretch>
              <a:fillRect l="-8107" t="0" r="-7001" b="0"/>
            </a:stretch>
          </a:blipFill>
        </p:spPr>
      </p:sp>
      <p:sp>
        <p:nvSpPr>
          <p:cNvPr name="TextBox 7" id="7"/>
          <p:cNvSpPr txBox="true"/>
          <p:nvPr/>
        </p:nvSpPr>
        <p:spPr>
          <a:xfrm rot="0">
            <a:off x="2436008" y="8949497"/>
            <a:ext cx="2052548" cy="255661"/>
          </a:xfrm>
          <a:prstGeom prst="rect">
            <a:avLst/>
          </a:prstGeom>
        </p:spPr>
        <p:txBody>
          <a:bodyPr anchor="t" rtlCol="false" tIns="0" lIns="0" bIns="0" rIns="0">
            <a:spAutoFit/>
          </a:bodyPr>
          <a:lstStyle/>
          <a:p>
            <a:pPr algn="l">
              <a:lnSpc>
                <a:spcPts val="1617"/>
              </a:lnSpc>
            </a:pPr>
            <a:r>
              <a:rPr lang="en-US" sz="1837">
                <a:solidFill>
                  <a:srgbClr val="353132"/>
                </a:solidFill>
                <a:latin typeface="Arial MT Pro"/>
                <a:ea typeface="Arial MT Pro"/>
                <a:cs typeface="Arial MT Pro"/>
                <a:sym typeface="Arial MT Pro"/>
              </a:rPr>
              <a:t>+91 9321457294</a:t>
            </a:r>
          </a:p>
        </p:txBody>
      </p:sp>
      <p:sp>
        <p:nvSpPr>
          <p:cNvPr name="TextBox 8" id="8"/>
          <p:cNvSpPr txBox="true"/>
          <p:nvPr/>
        </p:nvSpPr>
        <p:spPr>
          <a:xfrm rot="0">
            <a:off x="1451396" y="6269785"/>
            <a:ext cx="14168707" cy="1291602"/>
          </a:xfrm>
          <a:prstGeom prst="rect">
            <a:avLst/>
          </a:prstGeom>
        </p:spPr>
        <p:txBody>
          <a:bodyPr anchor="t" rtlCol="false" tIns="0" lIns="0" bIns="0" rIns="0">
            <a:spAutoFit/>
          </a:bodyPr>
          <a:lstStyle/>
          <a:p>
            <a:pPr algn="just">
              <a:lnSpc>
                <a:spcPts val="3359"/>
              </a:lnSpc>
            </a:pPr>
            <a:r>
              <a:rPr lang="en-US" sz="2399">
                <a:solidFill>
                  <a:srgbClr val="353132"/>
                </a:solidFill>
                <a:latin typeface="Arial MT Pro"/>
                <a:ea typeface="Arial MT Pro"/>
                <a:cs typeface="Arial MT Pro"/>
                <a:sym typeface="Arial MT Pro"/>
              </a:rPr>
              <a:t>This report provides an overview of the Legal Division’s objectives, functions, and contributions to the overall strategy of the company. By addressing legal challenges proactively, the division not only protects the organization from potential risks but also supports its growth and innovation initiatives.</a:t>
            </a:r>
          </a:p>
        </p:txBody>
      </p:sp>
      <p:sp>
        <p:nvSpPr>
          <p:cNvPr name="TextBox 9" id="9"/>
          <p:cNvSpPr txBox="true"/>
          <p:nvPr/>
        </p:nvSpPr>
        <p:spPr>
          <a:xfrm rot="0">
            <a:off x="9801568" y="8931739"/>
            <a:ext cx="3411830" cy="255661"/>
          </a:xfrm>
          <a:prstGeom prst="rect">
            <a:avLst/>
          </a:prstGeom>
        </p:spPr>
        <p:txBody>
          <a:bodyPr anchor="t" rtlCol="false" tIns="0" lIns="0" bIns="0" rIns="0">
            <a:spAutoFit/>
          </a:bodyPr>
          <a:lstStyle/>
          <a:p>
            <a:pPr algn="l">
              <a:lnSpc>
                <a:spcPts val="1617"/>
              </a:lnSpc>
            </a:pPr>
            <a:r>
              <a:rPr lang="en-US" sz="1837">
                <a:solidFill>
                  <a:srgbClr val="353132"/>
                </a:solidFill>
                <a:latin typeface="Arial MT Pro"/>
                <a:ea typeface="Arial MT Pro"/>
                <a:cs typeface="Arial MT Pro"/>
                <a:sym typeface="Arial MT Pro"/>
              </a:rPr>
              <a:t>shuklariya434@gmail.com </a:t>
            </a:r>
          </a:p>
        </p:txBody>
      </p:sp>
      <p:sp>
        <p:nvSpPr>
          <p:cNvPr name="TextBox 10" id="10"/>
          <p:cNvSpPr txBox="true"/>
          <p:nvPr/>
        </p:nvSpPr>
        <p:spPr>
          <a:xfrm rot="0">
            <a:off x="1028700" y="948808"/>
            <a:ext cx="8562103" cy="1776079"/>
          </a:xfrm>
          <a:prstGeom prst="rect">
            <a:avLst/>
          </a:prstGeom>
        </p:spPr>
        <p:txBody>
          <a:bodyPr anchor="t" rtlCol="false" tIns="0" lIns="0" bIns="0" rIns="0">
            <a:spAutoFit/>
          </a:bodyPr>
          <a:lstStyle/>
          <a:p>
            <a:pPr algn="l" marL="0" indent="0" lvl="0">
              <a:lnSpc>
                <a:spcPts val="11701"/>
              </a:lnSpc>
              <a:spcBef>
                <a:spcPct val="0"/>
              </a:spcBef>
            </a:pPr>
            <a:r>
              <a:rPr lang="en-US" b="true" sz="11701" spc="-585">
                <a:solidFill>
                  <a:srgbClr val="353132"/>
                </a:solidFill>
                <a:latin typeface="Arial MT Pro Bold"/>
                <a:ea typeface="Arial MT Pro Bold"/>
                <a:cs typeface="Arial MT Pro Bold"/>
                <a:sym typeface="Arial MT Pro Bold"/>
              </a:rPr>
              <a:t>Thank You!</a:t>
            </a:r>
          </a:p>
        </p:txBody>
      </p:sp>
      <p:sp>
        <p:nvSpPr>
          <p:cNvPr name="TextBox 11" id="11"/>
          <p:cNvSpPr txBox="true"/>
          <p:nvPr/>
        </p:nvSpPr>
        <p:spPr>
          <a:xfrm rot="0">
            <a:off x="1451396" y="3925036"/>
            <a:ext cx="13689654" cy="1710702"/>
          </a:xfrm>
          <a:prstGeom prst="rect">
            <a:avLst/>
          </a:prstGeom>
        </p:spPr>
        <p:txBody>
          <a:bodyPr anchor="t" rtlCol="false" tIns="0" lIns="0" bIns="0" rIns="0">
            <a:spAutoFit/>
          </a:bodyPr>
          <a:lstStyle/>
          <a:p>
            <a:pPr algn="just">
              <a:lnSpc>
                <a:spcPts val="3359"/>
              </a:lnSpc>
            </a:pPr>
            <a:r>
              <a:rPr lang="en-US" sz="2399">
                <a:solidFill>
                  <a:srgbClr val="353132"/>
                </a:solidFill>
                <a:latin typeface="Arial MT Pro"/>
                <a:ea typeface="Arial MT Pro"/>
                <a:cs typeface="Arial MT Pro"/>
                <a:sym typeface="Arial MT Pro"/>
              </a:rPr>
              <a:t>I am truly grateful to Sawariya Futureworks for this innovative project.</a:t>
            </a:r>
          </a:p>
          <a:p>
            <a:pPr algn="just">
              <a:lnSpc>
                <a:spcPts val="3359"/>
              </a:lnSpc>
            </a:pPr>
            <a:r>
              <a:rPr lang="en-US" sz="2399">
                <a:solidFill>
                  <a:srgbClr val="353132"/>
                </a:solidFill>
                <a:latin typeface="Arial MT Pro"/>
                <a:ea typeface="Arial MT Pro"/>
                <a:cs typeface="Arial MT Pro"/>
                <a:sym typeface="Arial MT Pro"/>
              </a:rPr>
              <a:t>It gave me the chance to explore new tools, apply AI creatively, and learn how to design real-world, user-focused solutions.</a:t>
            </a:r>
          </a:p>
          <a:p>
            <a:pPr algn="just">
              <a:lnSpc>
                <a:spcPts val="3359"/>
              </a:lnSpc>
            </a:pPr>
            <a:r>
              <a:rPr lang="en-US" sz="2399">
                <a:solidFill>
                  <a:srgbClr val="353132"/>
                </a:solidFill>
                <a:latin typeface="Arial MT Pro"/>
                <a:ea typeface="Arial MT Pro"/>
                <a:cs typeface="Arial MT Pro"/>
                <a:sym typeface="Arial MT Pro"/>
              </a:rPr>
              <a:t>This experience has been invaluable in shaping my skills and confidence in the AI field.</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FFBF6"/>
        </a:solidFill>
      </p:bgPr>
    </p:bg>
    <p:spTree>
      <p:nvGrpSpPr>
        <p:cNvPr id="1" name=""/>
        <p:cNvGrpSpPr/>
        <p:nvPr/>
      </p:nvGrpSpPr>
      <p:grpSpPr>
        <a:xfrm>
          <a:off x="0" y="0"/>
          <a:ext cx="0" cy="0"/>
          <a:chOff x="0" y="0"/>
          <a:chExt cx="0" cy="0"/>
        </a:xfrm>
      </p:grpSpPr>
      <p:sp>
        <p:nvSpPr>
          <p:cNvPr name="Freeform 2" id="2"/>
          <p:cNvSpPr/>
          <p:nvPr/>
        </p:nvSpPr>
        <p:spPr>
          <a:xfrm flipH="false" flipV="true" rot="0">
            <a:off x="12519205" y="6270847"/>
            <a:ext cx="9480190" cy="8032306"/>
          </a:xfrm>
          <a:custGeom>
            <a:avLst/>
            <a:gdLst/>
            <a:ahLst/>
            <a:cxnLst/>
            <a:rect r="r" b="b" t="t" l="l"/>
            <a:pathLst>
              <a:path h="8032306" w="9480190">
                <a:moveTo>
                  <a:pt x="0" y="8032306"/>
                </a:moveTo>
                <a:lnTo>
                  <a:pt x="9480190" y="8032306"/>
                </a:lnTo>
                <a:lnTo>
                  <a:pt x="9480190" y="0"/>
                </a:lnTo>
                <a:lnTo>
                  <a:pt x="0" y="0"/>
                </a:lnTo>
                <a:lnTo>
                  <a:pt x="0" y="8032306"/>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817998" y="9498219"/>
            <a:ext cx="4367496" cy="3700460"/>
          </a:xfrm>
          <a:custGeom>
            <a:avLst/>
            <a:gdLst/>
            <a:ahLst/>
            <a:cxnLst/>
            <a:rect r="r" b="b" t="t" l="l"/>
            <a:pathLst>
              <a:path h="3700460" w="4367496">
                <a:moveTo>
                  <a:pt x="0" y="0"/>
                </a:moveTo>
                <a:lnTo>
                  <a:pt x="4367496" y="0"/>
                </a:lnTo>
                <a:lnTo>
                  <a:pt x="4367496" y="3700460"/>
                </a:lnTo>
                <a:lnTo>
                  <a:pt x="0" y="370046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true" flipV="false" rot="0">
            <a:off x="-3106025" y="-1754906"/>
            <a:ext cx="6212050" cy="5263301"/>
          </a:xfrm>
          <a:custGeom>
            <a:avLst/>
            <a:gdLst/>
            <a:ahLst/>
            <a:cxnLst/>
            <a:rect r="r" b="b" t="t" l="l"/>
            <a:pathLst>
              <a:path h="5263301" w="6212050">
                <a:moveTo>
                  <a:pt x="6212050" y="0"/>
                </a:moveTo>
                <a:lnTo>
                  <a:pt x="0" y="0"/>
                </a:lnTo>
                <a:lnTo>
                  <a:pt x="0" y="5263301"/>
                </a:lnTo>
                <a:lnTo>
                  <a:pt x="6212050" y="5263301"/>
                </a:lnTo>
                <a:lnTo>
                  <a:pt x="621205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5" id="5"/>
          <p:cNvGrpSpPr>
            <a:grpSpLocks noChangeAspect="true"/>
          </p:cNvGrpSpPr>
          <p:nvPr/>
        </p:nvGrpSpPr>
        <p:grpSpPr>
          <a:xfrm rot="0">
            <a:off x="9509910" y="-2367644"/>
            <a:ext cx="10877041" cy="11865863"/>
            <a:chOff x="0" y="0"/>
            <a:chExt cx="4191000" cy="4572000"/>
          </a:xfrm>
        </p:grpSpPr>
        <p:sp>
          <p:nvSpPr>
            <p:cNvPr name="Freeform 6" id="6"/>
            <p:cNvSpPr/>
            <p:nvPr/>
          </p:nvSpPr>
          <p:spPr>
            <a:xfrm flipH="false" flipV="false" rot="0">
              <a:off x="-64187" y="-46790"/>
              <a:ext cx="4273220" cy="4649923"/>
            </a:xfrm>
            <a:custGeom>
              <a:avLst/>
              <a:gdLst/>
              <a:ahLst/>
              <a:cxnLst/>
              <a:rect r="r" b="b" t="t" l="l"/>
              <a:pathLst>
                <a:path h="4649923" w="4273220">
                  <a:moveTo>
                    <a:pt x="3283197" y="3832621"/>
                  </a:moveTo>
                  <a:cubicBezTo>
                    <a:pt x="3385716" y="3676732"/>
                    <a:pt x="3484630" y="3518579"/>
                    <a:pt x="3589125" y="3363907"/>
                  </a:cubicBezTo>
                  <a:cubicBezTo>
                    <a:pt x="3724486" y="3159944"/>
                    <a:pt x="3861933" y="2957577"/>
                    <a:pt x="3986089" y="2746485"/>
                  </a:cubicBezTo>
                  <a:cubicBezTo>
                    <a:pt x="4110014" y="2535915"/>
                    <a:pt x="4222944" y="2311151"/>
                    <a:pt x="4248082" y="2068108"/>
                  </a:cubicBezTo>
                  <a:cubicBezTo>
                    <a:pt x="4273220" y="1825066"/>
                    <a:pt x="4194990" y="1558724"/>
                    <a:pt x="3998169" y="1413972"/>
                  </a:cubicBezTo>
                  <a:cubicBezTo>
                    <a:pt x="3780942" y="1254213"/>
                    <a:pt x="3476123" y="1273296"/>
                    <a:pt x="3242451" y="1138737"/>
                  </a:cubicBezTo>
                  <a:cubicBezTo>
                    <a:pt x="3069906" y="1039378"/>
                    <a:pt x="2953818" y="866668"/>
                    <a:pt x="2853097" y="694900"/>
                  </a:cubicBezTo>
                  <a:cubicBezTo>
                    <a:pt x="2752376" y="523133"/>
                    <a:pt x="2657766" y="342442"/>
                    <a:pt x="2509590" y="209440"/>
                  </a:cubicBezTo>
                  <a:cubicBezTo>
                    <a:pt x="2361412" y="76438"/>
                    <a:pt x="2142574" y="0"/>
                    <a:pt x="1959540" y="78370"/>
                  </a:cubicBezTo>
                  <a:cubicBezTo>
                    <a:pt x="1759750" y="163915"/>
                    <a:pt x="1670822" y="393114"/>
                    <a:pt x="1522514" y="551995"/>
                  </a:cubicBezTo>
                  <a:cubicBezTo>
                    <a:pt x="1219201" y="876929"/>
                    <a:pt x="690287" y="885482"/>
                    <a:pt x="360031" y="1182985"/>
                  </a:cubicBezTo>
                  <a:cubicBezTo>
                    <a:pt x="76437" y="1438455"/>
                    <a:pt x="0" y="1876865"/>
                    <a:pt x="123913" y="2237908"/>
                  </a:cubicBezTo>
                  <a:cubicBezTo>
                    <a:pt x="247825" y="2598952"/>
                    <a:pt x="545248" y="2882634"/>
                    <a:pt x="886959" y="3052674"/>
                  </a:cubicBezTo>
                  <a:cubicBezTo>
                    <a:pt x="1065407" y="3141473"/>
                    <a:pt x="1263275" y="3207133"/>
                    <a:pt x="1400344" y="3351855"/>
                  </a:cubicBezTo>
                  <a:cubicBezTo>
                    <a:pt x="1634975" y="3599586"/>
                    <a:pt x="1619291" y="3996824"/>
                    <a:pt x="1804156" y="4283623"/>
                  </a:cubicBezTo>
                  <a:cubicBezTo>
                    <a:pt x="1953732" y="4515674"/>
                    <a:pt x="2228929" y="4649923"/>
                    <a:pt x="2504159" y="4612602"/>
                  </a:cubicBezTo>
                  <a:cubicBezTo>
                    <a:pt x="2818136" y="4570028"/>
                    <a:pt x="2986294" y="4263118"/>
                    <a:pt x="3151167" y="4027804"/>
                  </a:cubicBezTo>
                  <a:cubicBezTo>
                    <a:pt x="3196272" y="3963431"/>
                    <a:pt x="3240054" y="3898226"/>
                    <a:pt x="3283197" y="3832621"/>
                  </a:cubicBezTo>
                  <a:close/>
                </a:path>
              </a:pathLst>
            </a:custGeom>
            <a:blipFill>
              <a:blip r:embed="rId6"/>
              <a:stretch>
                <a:fillRect l="-45807" t="0" r="-45807" b="0"/>
              </a:stretch>
            </a:blipFill>
          </p:spPr>
        </p:sp>
        <p:sp>
          <p:nvSpPr>
            <p:cNvPr name="Freeform 7" id="7"/>
            <p:cNvSpPr/>
            <p:nvPr/>
          </p:nvSpPr>
          <p:spPr>
            <a:xfrm flipH="false" flipV="false" rot="0">
              <a:off x="2447" y="0"/>
              <a:ext cx="4188553" cy="4572000"/>
            </a:xfrm>
            <a:custGeom>
              <a:avLst/>
              <a:gdLst/>
              <a:ahLst/>
              <a:cxnLst/>
              <a:rect r="r" b="b" t="t" l="l"/>
              <a:pathLst>
                <a:path h="4572000" w="4188553">
                  <a:moveTo>
                    <a:pt x="4188553" y="4572000"/>
                  </a:moveTo>
                  <a:lnTo>
                    <a:pt x="0" y="4572000"/>
                  </a:lnTo>
                  <a:lnTo>
                    <a:pt x="0" y="0"/>
                  </a:lnTo>
                  <a:lnTo>
                    <a:pt x="4188553" y="0"/>
                  </a:lnTo>
                  <a:lnTo>
                    <a:pt x="4188553" y="4572000"/>
                  </a:lnTo>
                  <a:close/>
                </a:path>
              </a:pathLst>
            </a:custGeom>
            <a:blipFill>
              <a:blip r:embed="rId7"/>
              <a:stretch>
                <a:fillRect l="-74" t="0" r="-74" b="0"/>
              </a:stretch>
            </a:blipFill>
          </p:spPr>
        </p:sp>
      </p:grpSp>
      <p:sp>
        <p:nvSpPr>
          <p:cNvPr name="TextBox 8" id="8"/>
          <p:cNvSpPr txBox="true"/>
          <p:nvPr/>
        </p:nvSpPr>
        <p:spPr>
          <a:xfrm rot="0">
            <a:off x="871130" y="1932692"/>
            <a:ext cx="7655952" cy="1226956"/>
          </a:xfrm>
          <a:prstGeom prst="rect">
            <a:avLst/>
          </a:prstGeom>
        </p:spPr>
        <p:txBody>
          <a:bodyPr anchor="t" rtlCol="false" tIns="0" lIns="0" bIns="0" rIns="0">
            <a:spAutoFit/>
          </a:bodyPr>
          <a:lstStyle/>
          <a:p>
            <a:pPr algn="l">
              <a:lnSpc>
                <a:spcPts val="8074"/>
              </a:lnSpc>
            </a:pPr>
            <a:r>
              <a:rPr lang="en-US" sz="8074" spc="-403" b="true">
                <a:solidFill>
                  <a:srgbClr val="353132"/>
                </a:solidFill>
                <a:latin typeface="Arial MT Pro Bold"/>
                <a:ea typeface="Arial MT Pro Bold"/>
                <a:cs typeface="Arial MT Pro Bold"/>
                <a:sym typeface="Arial MT Pro Bold"/>
              </a:rPr>
              <a:t>Introduction</a:t>
            </a:r>
          </a:p>
        </p:txBody>
      </p:sp>
      <p:sp>
        <p:nvSpPr>
          <p:cNvPr name="TextBox 9" id="9"/>
          <p:cNvSpPr txBox="true"/>
          <p:nvPr/>
        </p:nvSpPr>
        <p:spPr>
          <a:xfrm rot="0">
            <a:off x="871130" y="6930719"/>
            <a:ext cx="11020424" cy="973456"/>
          </a:xfrm>
          <a:prstGeom prst="rect">
            <a:avLst/>
          </a:prstGeom>
        </p:spPr>
        <p:txBody>
          <a:bodyPr anchor="t" rtlCol="false" tIns="0" lIns="0" bIns="0" rIns="0">
            <a:spAutoFit/>
          </a:bodyPr>
          <a:lstStyle/>
          <a:p>
            <a:pPr algn="just">
              <a:lnSpc>
                <a:spcPts val="2519"/>
              </a:lnSpc>
            </a:pPr>
            <a:r>
              <a:rPr lang="en-US" sz="1799">
                <a:solidFill>
                  <a:srgbClr val="353132"/>
                </a:solidFill>
                <a:latin typeface="Arial MT Pro"/>
                <a:ea typeface="Arial MT Pro"/>
                <a:cs typeface="Arial MT Pro"/>
                <a:sym typeface="Arial MT Pro"/>
              </a:rPr>
              <a:t>The goal was to make styling easier, more fun, and more personal through an avatar that feels like a real fashion assistant.</a:t>
            </a:r>
          </a:p>
          <a:p>
            <a:pPr algn="just">
              <a:lnSpc>
                <a:spcPts val="2519"/>
              </a:lnSpc>
            </a:pPr>
          </a:p>
        </p:txBody>
      </p:sp>
      <p:sp>
        <p:nvSpPr>
          <p:cNvPr name="TextBox 10" id="10"/>
          <p:cNvSpPr txBox="true"/>
          <p:nvPr/>
        </p:nvSpPr>
        <p:spPr>
          <a:xfrm rot="0">
            <a:off x="871130" y="5010857"/>
            <a:ext cx="9456132" cy="1655943"/>
          </a:xfrm>
          <a:prstGeom prst="rect">
            <a:avLst/>
          </a:prstGeom>
        </p:spPr>
        <p:txBody>
          <a:bodyPr anchor="t" rtlCol="false" tIns="0" lIns="0" bIns="0" rIns="0">
            <a:spAutoFit/>
          </a:bodyPr>
          <a:lstStyle/>
          <a:p>
            <a:pPr algn="l">
              <a:lnSpc>
                <a:spcPts val="1819"/>
              </a:lnSpc>
              <a:spcBef>
                <a:spcPct val="0"/>
              </a:spcBef>
            </a:pPr>
            <a:r>
              <a:rPr lang="en-US" sz="1819">
                <a:solidFill>
                  <a:srgbClr val="353132"/>
                </a:solidFill>
                <a:latin typeface="Arial MT Pro"/>
                <a:ea typeface="Arial MT Pro"/>
                <a:cs typeface="Arial MT Pro"/>
                <a:sym typeface="Arial MT Pro"/>
              </a:rPr>
              <a:t>T</a:t>
            </a:r>
            <a:r>
              <a:rPr lang="en-US" sz="1819">
                <a:solidFill>
                  <a:srgbClr val="353132"/>
                </a:solidFill>
                <a:latin typeface="Arial MT Pro"/>
                <a:ea typeface="Arial MT Pro"/>
                <a:cs typeface="Arial MT Pro"/>
                <a:sym typeface="Arial MT Pro"/>
              </a:rPr>
              <a:t>his presentation showcases two AI projects. Both of them are focused on</a:t>
            </a:r>
          </a:p>
          <a:p>
            <a:pPr algn="l">
              <a:lnSpc>
                <a:spcPts val="1819"/>
              </a:lnSpc>
              <a:spcBef>
                <a:spcPct val="0"/>
              </a:spcBef>
            </a:pPr>
            <a:r>
              <a:rPr lang="en-US" sz="1819">
                <a:solidFill>
                  <a:srgbClr val="353132"/>
                </a:solidFill>
                <a:latin typeface="Arial MT Pro"/>
                <a:ea typeface="Arial MT Pro"/>
                <a:cs typeface="Arial MT Pro"/>
                <a:sym typeface="Arial MT Pro"/>
              </a:rPr>
              <a:t>transforming the way men approach shopping and styling. </a:t>
            </a:r>
          </a:p>
          <a:p>
            <a:pPr algn="l">
              <a:lnSpc>
                <a:spcPts val="1819"/>
              </a:lnSpc>
              <a:spcBef>
                <a:spcPct val="0"/>
              </a:spcBef>
            </a:pPr>
          </a:p>
          <a:p>
            <a:pPr algn="ctr">
              <a:lnSpc>
                <a:spcPts val="1819"/>
              </a:lnSpc>
              <a:spcBef>
                <a:spcPct val="0"/>
              </a:spcBef>
            </a:pPr>
          </a:p>
          <a:p>
            <a:pPr algn="l">
              <a:lnSpc>
                <a:spcPts val="1819"/>
              </a:lnSpc>
              <a:spcBef>
                <a:spcPct val="0"/>
              </a:spcBef>
            </a:pPr>
            <a:r>
              <a:rPr lang="en-US" sz="1819">
                <a:solidFill>
                  <a:srgbClr val="353132"/>
                </a:solidFill>
                <a:latin typeface="Arial MT Pro"/>
                <a:ea typeface="Arial MT Pro"/>
                <a:cs typeface="Arial MT Pro"/>
                <a:sym typeface="Arial MT Pro"/>
              </a:rPr>
              <a:t>The first project is an AI Avatar built for the VRO app, which acts as a personal styling guide. The second is an AI Agent Prototype, designed to make shopping more interactive and personalized.</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FFBF6"/>
        </a:solidFill>
      </p:bgPr>
    </p:bg>
    <p:spTree>
      <p:nvGrpSpPr>
        <p:cNvPr id="1" name=""/>
        <p:cNvGrpSpPr/>
        <p:nvPr/>
      </p:nvGrpSpPr>
      <p:grpSpPr>
        <a:xfrm>
          <a:off x="0" y="0"/>
          <a:ext cx="0" cy="0"/>
          <a:chOff x="0" y="0"/>
          <a:chExt cx="0" cy="0"/>
        </a:xfrm>
      </p:grpSpPr>
      <p:sp>
        <p:nvSpPr>
          <p:cNvPr name="Freeform 2" id="2"/>
          <p:cNvSpPr/>
          <p:nvPr/>
        </p:nvSpPr>
        <p:spPr>
          <a:xfrm flipH="true" flipV="false" rot="0">
            <a:off x="-1324908" y="6814224"/>
            <a:ext cx="7767679" cy="6581343"/>
          </a:xfrm>
          <a:custGeom>
            <a:avLst/>
            <a:gdLst/>
            <a:ahLst/>
            <a:cxnLst/>
            <a:rect r="r" b="b" t="t" l="l"/>
            <a:pathLst>
              <a:path h="6581343" w="7767679">
                <a:moveTo>
                  <a:pt x="7767679" y="0"/>
                </a:moveTo>
                <a:lnTo>
                  <a:pt x="0" y="0"/>
                </a:lnTo>
                <a:lnTo>
                  <a:pt x="0" y="6581342"/>
                </a:lnTo>
                <a:lnTo>
                  <a:pt x="7767679" y="6581342"/>
                </a:lnTo>
                <a:lnTo>
                  <a:pt x="7767679"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0">
            <a:off x="-1671016" y="-2279475"/>
            <a:ext cx="3904498" cy="3308175"/>
          </a:xfrm>
          <a:custGeom>
            <a:avLst/>
            <a:gdLst/>
            <a:ahLst/>
            <a:cxnLst/>
            <a:rect r="r" b="b" t="t" l="l"/>
            <a:pathLst>
              <a:path h="3308175" w="3904498">
                <a:moveTo>
                  <a:pt x="3904499" y="0"/>
                </a:moveTo>
                <a:lnTo>
                  <a:pt x="0" y="0"/>
                </a:lnTo>
                <a:lnTo>
                  <a:pt x="0" y="3308175"/>
                </a:lnTo>
                <a:lnTo>
                  <a:pt x="3904499" y="3308175"/>
                </a:lnTo>
                <a:lnTo>
                  <a:pt x="3904499"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true" flipV="false" rot="0">
            <a:off x="17548648" y="8380158"/>
            <a:ext cx="3904498" cy="3308175"/>
          </a:xfrm>
          <a:custGeom>
            <a:avLst/>
            <a:gdLst/>
            <a:ahLst/>
            <a:cxnLst/>
            <a:rect r="r" b="b" t="t" l="l"/>
            <a:pathLst>
              <a:path h="3308175" w="3904498">
                <a:moveTo>
                  <a:pt x="3904498" y="0"/>
                </a:moveTo>
                <a:lnTo>
                  <a:pt x="0" y="0"/>
                </a:lnTo>
                <a:lnTo>
                  <a:pt x="0" y="3308175"/>
                </a:lnTo>
                <a:lnTo>
                  <a:pt x="3904498" y="3308175"/>
                </a:lnTo>
                <a:lnTo>
                  <a:pt x="3904498"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5" id="5"/>
          <p:cNvGrpSpPr>
            <a:grpSpLocks noChangeAspect="true"/>
          </p:cNvGrpSpPr>
          <p:nvPr/>
        </p:nvGrpSpPr>
        <p:grpSpPr>
          <a:xfrm rot="0">
            <a:off x="10132842" y="71318"/>
            <a:ext cx="10290643" cy="7230892"/>
            <a:chOff x="0" y="0"/>
            <a:chExt cx="4572000" cy="3212592"/>
          </a:xfrm>
        </p:grpSpPr>
        <p:sp>
          <p:nvSpPr>
            <p:cNvPr name="Freeform 6" id="6"/>
            <p:cNvSpPr/>
            <p:nvPr/>
          </p:nvSpPr>
          <p:spPr>
            <a:xfrm flipH="false" flipV="false" rot="0">
              <a:off x="-40875" y="-15335"/>
              <a:ext cx="4793771" cy="3267781"/>
            </a:xfrm>
            <a:custGeom>
              <a:avLst/>
              <a:gdLst/>
              <a:ahLst/>
              <a:cxnLst/>
              <a:rect r="r" b="b" t="t" l="l"/>
              <a:pathLst>
                <a:path h="3267781" w="4793771">
                  <a:moveTo>
                    <a:pt x="3758476" y="2388987"/>
                  </a:moveTo>
                  <a:cubicBezTo>
                    <a:pt x="3777145" y="2379652"/>
                    <a:pt x="3795601" y="2369892"/>
                    <a:pt x="3813797" y="2359622"/>
                  </a:cubicBezTo>
                  <a:cubicBezTo>
                    <a:pt x="4346006" y="2059225"/>
                    <a:pt x="4793771" y="1415561"/>
                    <a:pt x="4539726" y="792606"/>
                  </a:cubicBezTo>
                  <a:cubicBezTo>
                    <a:pt x="4416115" y="489497"/>
                    <a:pt x="4124250" y="253294"/>
                    <a:pt x="3798022" y="226479"/>
                  </a:cubicBezTo>
                  <a:cubicBezTo>
                    <a:pt x="3416210" y="195095"/>
                    <a:pt x="3057000" y="433700"/>
                    <a:pt x="2673902" y="434869"/>
                  </a:cubicBezTo>
                  <a:cubicBezTo>
                    <a:pt x="2150947" y="436467"/>
                    <a:pt x="1697967" y="0"/>
                    <a:pt x="1175295" y="17260"/>
                  </a:cubicBezTo>
                  <a:cubicBezTo>
                    <a:pt x="926093" y="25490"/>
                    <a:pt x="686885" y="141037"/>
                    <a:pt x="505621" y="312257"/>
                  </a:cubicBezTo>
                  <a:cubicBezTo>
                    <a:pt x="324357" y="483477"/>
                    <a:pt x="198176" y="707277"/>
                    <a:pt x="117968" y="943375"/>
                  </a:cubicBezTo>
                  <a:cubicBezTo>
                    <a:pt x="33113" y="1193148"/>
                    <a:pt x="0" y="1477082"/>
                    <a:pt x="114600" y="1714681"/>
                  </a:cubicBezTo>
                  <a:cubicBezTo>
                    <a:pt x="225927" y="1945498"/>
                    <a:pt x="455959" y="2093480"/>
                    <a:pt x="684103" y="2210167"/>
                  </a:cubicBezTo>
                  <a:cubicBezTo>
                    <a:pt x="912247" y="2326854"/>
                    <a:pt x="1155656" y="2428529"/>
                    <a:pt x="1335979" y="2610604"/>
                  </a:cubicBezTo>
                  <a:cubicBezTo>
                    <a:pt x="1526733" y="2803211"/>
                    <a:pt x="1646549" y="3083819"/>
                    <a:pt x="1897397" y="3186566"/>
                  </a:cubicBezTo>
                  <a:cubicBezTo>
                    <a:pt x="2095678" y="3267781"/>
                    <a:pt x="2326648" y="3211079"/>
                    <a:pt x="2512645" y="3104699"/>
                  </a:cubicBezTo>
                  <a:cubicBezTo>
                    <a:pt x="2698634" y="2998322"/>
                    <a:pt x="2853882" y="2846534"/>
                    <a:pt x="3026221" y="2719221"/>
                  </a:cubicBezTo>
                  <a:cubicBezTo>
                    <a:pt x="3243833" y="2558464"/>
                    <a:pt x="3518795" y="2508816"/>
                    <a:pt x="3758476" y="2388987"/>
                  </a:cubicBezTo>
                  <a:close/>
                </a:path>
              </a:pathLst>
            </a:custGeom>
            <a:blipFill>
              <a:blip r:embed="rId4"/>
              <a:stretch>
                <a:fillRect l="0" t="-56745" r="0" b="-56745"/>
              </a:stretch>
            </a:blipFill>
          </p:spPr>
        </p:sp>
        <p:sp>
          <p:nvSpPr>
            <p:cNvPr name="Freeform 7" id="7"/>
            <p:cNvSpPr/>
            <p:nvPr/>
          </p:nvSpPr>
          <p:spPr>
            <a:xfrm flipH="false" flipV="false" rot="0">
              <a:off x="0" y="0"/>
              <a:ext cx="4572000" cy="3212592"/>
            </a:xfrm>
            <a:custGeom>
              <a:avLst/>
              <a:gdLst/>
              <a:ahLst/>
              <a:cxnLst/>
              <a:rect r="r" b="b" t="t" l="l"/>
              <a:pathLst>
                <a:path h="3212592" w="4572000">
                  <a:moveTo>
                    <a:pt x="4572000" y="3212592"/>
                  </a:moveTo>
                  <a:lnTo>
                    <a:pt x="0" y="3212592"/>
                  </a:lnTo>
                  <a:lnTo>
                    <a:pt x="0" y="0"/>
                  </a:lnTo>
                  <a:lnTo>
                    <a:pt x="4572000" y="0"/>
                  </a:lnTo>
                  <a:lnTo>
                    <a:pt x="4572000" y="3212592"/>
                  </a:lnTo>
                  <a:close/>
                </a:path>
              </a:pathLst>
            </a:custGeom>
            <a:blipFill>
              <a:blip r:embed="rId5"/>
              <a:stretch>
                <a:fillRect l="-11" t="0" r="-11" b="0"/>
              </a:stretch>
            </a:blipFill>
          </p:spPr>
        </p:sp>
      </p:grpSp>
      <p:sp>
        <p:nvSpPr>
          <p:cNvPr name="TextBox 8" id="8"/>
          <p:cNvSpPr txBox="true"/>
          <p:nvPr/>
        </p:nvSpPr>
        <p:spPr>
          <a:xfrm rot="0">
            <a:off x="1028700" y="1528054"/>
            <a:ext cx="9356055" cy="2158710"/>
          </a:xfrm>
          <a:prstGeom prst="rect">
            <a:avLst/>
          </a:prstGeom>
        </p:spPr>
        <p:txBody>
          <a:bodyPr anchor="t" rtlCol="false" tIns="0" lIns="0" bIns="0" rIns="0">
            <a:spAutoFit/>
          </a:bodyPr>
          <a:lstStyle/>
          <a:p>
            <a:pPr algn="l">
              <a:lnSpc>
                <a:spcPts val="7738"/>
              </a:lnSpc>
            </a:pPr>
            <a:r>
              <a:rPr lang="en-US" sz="7738" spc="-386" b="true">
                <a:solidFill>
                  <a:srgbClr val="353132"/>
                </a:solidFill>
                <a:latin typeface="Arial MT Pro Bold"/>
                <a:ea typeface="Arial MT Pro Bold"/>
                <a:cs typeface="Arial MT Pro Bold"/>
                <a:sym typeface="Arial MT Pro Bold"/>
              </a:rPr>
              <a:t>Project 1: AI Avatar – VRO Styling App</a:t>
            </a:r>
          </a:p>
        </p:txBody>
      </p:sp>
      <p:sp>
        <p:nvSpPr>
          <p:cNvPr name="TextBox 9" id="9"/>
          <p:cNvSpPr txBox="true"/>
          <p:nvPr/>
        </p:nvSpPr>
        <p:spPr>
          <a:xfrm rot="0">
            <a:off x="1028700" y="4214244"/>
            <a:ext cx="9356055" cy="436881"/>
          </a:xfrm>
          <a:prstGeom prst="rect">
            <a:avLst/>
          </a:prstGeom>
        </p:spPr>
        <p:txBody>
          <a:bodyPr anchor="t" rtlCol="false" tIns="0" lIns="0" bIns="0" rIns="0">
            <a:spAutoFit/>
          </a:bodyPr>
          <a:lstStyle/>
          <a:p>
            <a:pPr algn="just">
              <a:lnSpc>
                <a:spcPts val="3219"/>
              </a:lnSpc>
            </a:pPr>
            <a:r>
              <a:rPr lang="en-US" sz="2299">
                <a:solidFill>
                  <a:srgbClr val="353132"/>
                </a:solidFill>
                <a:latin typeface="Arial MT Pro"/>
                <a:ea typeface="Arial MT Pro"/>
                <a:cs typeface="Arial MT Pro"/>
                <a:sym typeface="Arial MT Pro"/>
              </a:rPr>
              <a:t>The first project is called the AI Avatar for VRO App.</a:t>
            </a:r>
          </a:p>
        </p:txBody>
      </p:sp>
      <p:sp>
        <p:nvSpPr>
          <p:cNvPr name="TextBox 10" id="10"/>
          <p:cNvSpPr txBox="true"/>
          <p:nvPr/>
        </p:nvSpPr>
        <p:spPr>
          <a:xfrm rot="0">
            <a:off x="1028700" y="4955925"/>
            <a:ext cx="10067271" cy="1187069"/>
          </a:xfrm>
          <a:prstGeom prst="rect">
            <a:avLst/>
          </a:prstGeom>
        </p:spPr>
        <p:txBody>
          <a:bodyPr anchor="t" rtlCol="false" tIns="0" lIns="0" bIns="0" rIns="0">
            <a:spAutoFit/>
          </a:bodyPr>
          <a:lstStyle/>
          <a:p>
            <a:pPr algn="l">
              <a:lnSpc>
                <a:spcPts val="3013"/>
              </a:lnSpc>
              <a:spcBef>
                <a:spcPct val="0"/>
              </a:spcBef>
            </a:pPr>
            <a:r>
              <a:rPr lang="en-US" sz="2300">
                <a:solidFill>
                  <a:srgbClr val="353132"/>
                </a:solidFill>
                <a:latin typeface="Arial MT Pro"/>
                <a:ea typeface="Arial MT Pro"/>
                <a:cs typeface="Arial MT Pro"/>
                <a:sym typeface="Arial MT Pro"/>
              </a:rPr>
              <a:t>The problem I wanted to address is that many men find it challenging to make styling decisions or choose outfits that reflect their personality. Shopping apps usually provide catalogs but lack personalized interaction.</a:t>
            </a:r>
          </a:p>
        </p:txBody>
      </p:sp>
      <p:sp>
        <p:nvSpPr>
          <p:cNvPr name="TextBox 11" id="11"/>
          <p:cNvSpPr txBox="true"/>
          <p:nvPr/>
        </p:nvSpPr>
        <p:spPr>
          <a:xfrm rot="0">
            <a:off x="1028700" y="6428744"/>
            <a:ext cx="12648139" cy="1236981"/>
          </a:xfrm>
          <a:prstGeom prst="rect">
            <a:avLst/>
          </a:prstGeom>
        </p:spPr>
        <p:txBody>
          <a:bodyPr anchor="t" rtlCol="false" tIns="0" lIns="0" bIns="0" rIns="0">
            <a:spAutoFit/>
          </a:bodyPr>
          <a:lstStyle/>
          <a:p>
            <a:pPr algn="l">
              <a:lnSpc>
                <a:spcPts val="3219"/>
              </a:lnSpc>
              <a:spcBef>
                <a:spcPct val="0"/>
              </a:spcBef>
            </a:pPr>
            <a:r>
              <a:rPr lang="en-US" sz="2299">
                <a:solidFill>
                  <a:srgbClr val="353132"/>
                </a:solidFill>
                <a:latin typeface="Arial MT Pro"/>
                <a:ea typeface="Arial MT Pro"/>
                <a:cs typeface="Arial MT Pro"/>
                <a:sym typeface="Arial MT Pro"/>
              </a:rPr>
              <a:t>My solution was to create an AI-powered avatar that can interact with users directly. The goal was to make styling easier, more fun, and more personal through an avatar that feels like a real fashion assistant.</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FFBF6"/>
        </a:solidFill>
      </p:bgPr>
    </p:bg>
    <p:spTree>
      <p:nvGrpSpPr>
        <p:cNvPr id="1" name=""/>
        <p:cNvGrpSpPr/>
        <p:nvPr/>
      </p:nvGrpSpPr>
      <p:grpSpPr>
        <a:xfrm>
          <a:off x="0" y="0"/>
          <a:ext cx="0" cy="0"/>
          <a:chOff x="0" y="0"/>
          <a:chExt cx="0" cy="0"/>
        </a:xfrm>
      </p:grpSpPr>
      <p:sp>
        <p:nvSpPr>
          <p:cNvPr name="Freeform 2" id="2"/>
          <p:cNvSpPr/>
          <p:nvPr/>
        </p:nvSpPr>
        <p:spPr>
          <a:xfrm flipH="false" flipV="false" rot="0">
            <a:off x="909869" y="3880622"/>
            <a:ext cx="3974041" cy="3872883"/>
          </a:xfrm>
          <a:custGeom>
            <a:avLst/>
            <a:gdLst/>
            <a:ahLst/>
            <a:cxnLst/>
            <a:rect r="r" b="b" t="t" l="l"/>
            <a:pathLst>
              <a:path h="3872883" w="3974041">
                <a:moveTo>
                  <a:pt x="0" y="0"/>
                </a:moveTo>
                <a:lnTo>
                  <a:pt x="3974040" y="0"/>
                </a:lnTo>
                <a:lnTo>
                  <a:pt x="3974040" y="3872883"/>
                </a:lnTo>
                <a:lnTo>
                  <a:pt x="0" y="38728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6676105" y="3811401"/>
            <a:ext cx="3974041" cy="3872883"/>
          </a:xfrm>
          <a:custGeom>
            <a:avLst/>
            <a:gdLst/>
            <a:ahLst/>
            <a:cxnLst/>
            <a:rect r="r" b="b" t="t" l="l"/>
            <a:pathLst>
              <a:path h="3872883" w="3974041">
                <a:moveTo>
                  <a:pt x="0" y="0"/>
                </a:moveTo>
                <a:lnTo>
                  <a:pt x="3974041" y="0"/>
                </a:lnTo>
                <a:lnTo>
                  <a:pt x="3974041" y="3872883"/>
                </a:lnTo>
                <a:lnTo>
                  <a:pt x="0" y="38728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2079547" y="3811401"/>
            <a:ext cx="3974041" cy="3872883"/>
          </a:xfrm>
          <a:custGeom>
            <a:avLst/>
            <a:gdLst/>
            <a:ahLst/>
            <a:cxnLst/>
            <a:rect r="r" b="b" t="t" l="l"/>
            <a:pathLst>
              <a:path h="3872883" w="3974041">
                <a:moveTo>
                  <a:pt x="0" y="0"/>
                </a:moveTo>
                <a:lnTo>
                  <a:pt x="3974040" y="0"/>
                </a:lnTo>
                <a:lnTo>
                  <a:pt x="3974040" y="3872883"/>
                </a:lnTo>
                <a:lnTo>
                  <a:pt x="0" y="38728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5" id="5"/>
          <p:cNvSpPr txBox="true"/>
          <p:nvPr/>
        </p:nvSpPr>
        <p:spPr>
          <a:xfrm rot="0">
            <a:off x="3983449" y="1084823"/>
            <a:ext cx="10321102" cy="1063625"/>
          </a:xfrm>
          <a:prstGeom prst="rect">
            <a:avLst/>
          </a:prstGeom>
        </p:spPr>
        <p:txBody>
          <a:bodyPr anchor="t" rtlCol="false" tIns="0" lIns="0" bIns="0" rIns="0">
            <a:spAutoFit/>
          </a:bodyPr>
          <a:lstStyle/>
          <a:p>
            <a:pPr algn="ctr">
              <a:lnSpc>
                <a:spcPts val="6999"/>
              </a:lnSpc>
            </a:pPr>
            <a:r>
              <a:rPr lang="en-US" b="true" sz="6999" spc="-349">
                <a:solidFill>
                  <a:srgbClr val="353132"/>
                </a:solidFill>
                <a:latin typeface="Arial MT Pro Bold"/>
                <a:ea typeface="Arial MT Pro Bold"/>
                <a:cs typeface="Arial MT Pro Bold"/>
                <a:sym typeface="Arial MT Pro Bold"/>
              </a:rPr>
              <a:t>Features</a:t>
            </a:r>
          </a:p>
        </p:txBody>
      </p:sp>
      <p:sp>
        <p:nvSpPr>
          <p:cNvPr name="TextBox 6" id="6"/>
          <p:cNvSpPr txBox="true"/>
          <p:nvPr/>
        </p:nvSpPr>
        <p:spPr>
          <a:xfrm rot="0">
            <a:off x="2967636" y="2285496"/>
            <a:ext cx="12352728" cy="659131"/>
          </a:xfrm>
          <a:prstGeom prst="rect">
            <a:avLst/>
          </a:prstGeom>
        </p:spPr>
        <p:txBody>
          <a:bodyPr anchor="t" rtlCol="false" tIns="0" lIns="0" bIns="0" rIns="0">
            <a:spAutoFit/>
          </a:bodyPr>
          <a:lstStyle/>
          <a:p>
            <a:pPr algn="ctr">
              <a:lnSpc>
                <a:spcPts val="2519"/>
              </a:lnSpc>
            </a:pPr>
            <a:r>
              <a:rPr lang="en-US" sz="1799">
                <a:solidFill>
                  <a:srgbClr val="353132"/>
                </a:solidFill>
                <a:latin typeface="Arial MT Pro"/>
                <a:ea typeface="Arial MT Pro"/>
                <a:cs typeface="Arial MT Pro"/>
                <a:sym typeface="Arial MT Pro"/>
              </a:rPr>
              <a:t>The AI Avatar comes with several unique features.</a:t>
            </a:r>
          </a:p>
          <a:p>
            <a:pPr algn="ctr">
              <a:lnSpc>
                <a:spcPts val="2519"/>
              </a:lnSpc>
            </a:pPr>
            <a:r>
              <a:rPr lang="en-US" sz="1799">
                <a:solidFill>
                  <a:srgbClr val="353132"/>
                </a:solidFill>
                <a:latin typeface="Arial MT Pro"/>
                <a:ea typeface="Arial MT Pro"/>
                <a:cs typeface="Arial MT Pro"/>
                <a:sym typeface="Arial MT Pro"/>
              </a:rPr>
              <a:t> It is designed to talk and interact with users naturally, almost like speaking with a real stylist.</a:t>
            </a:r>
          </a:p>
        </p:txBody>
      </p:sp>
      <p:sp>
        <p:nvSpPr>
          <p:cNvPr name="Freeform 7" id="7"/>
          <p:cNvSpPr/>
          <p:nvPr/>
        </p:nvSpPr>
        <p:spPr>
          <a:xfrm flipH="false" flipV="true" rot="0">
            <a:off x="14304551" y="6689020"/>
            <a:ext cx="9480190" cy="8032306"/>
          </a:xfrm>
          <a:custGeom>
            <a:avLst/>
            <a:gdLst/>
            <a:ahLst/>
            <a:cxnLst/>
            <a:rect r="r" b="b" t="t" l="l"/>
            <a:pathLst>
              <a:path h="8032306" w="9480190">
                <a:moveTo>
                  <a:pt x="0" y="8032307"/>
                </a:moveTo>
                <a:lnTo>
                  <a:pt x="9480190" y="8032307"/>
                </a:lnTo>
                <a:lnTo>
                  <a:pt x="9480190" y="0"/>
                </a:lnTo>
                <a:lnTo>
                  <a:pt x="0" y="0"/>
                </a:lnTo>
                <a:lnTo>
                  <a:pt x="0" y="8032307"/>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true" flipV="false" rot="0">
            <a:off x="-3106025" y="-1754906"/>
            <a:ext cx="6212050" cy="5263301"/>
          </a:xfrm>
          <a:custGeom>
            <a:avLst/>
            <a:gdLst/>
            <a:ahLst/>
            <a:cxnLst/>
            <a:rect r="r" b="b" t="t" l="l"/>
            <a:pathLst>
              <a:path h="5263301" w="6212050">
                <a:moveTo>
                  <a:pt x="6212050" y="0"/>
                </a:moveTo>
                <a:lnTo>
                  <a:pt x="0" y="0"/>
                </a:lnTo>
                <a:lnTo>
                  <a:pt x="0" y="5263301"/>
                </a:lnTo>
                <a:lnTo>
                  <a:pt x="6212050" y="5263301"/>
                </a:lnTo>
                <a:lnTo>
                  <a:pt x="6212050" y="0"/>
                </a:lnTo>
                <a:close/>
              </a:path>
            </a:pathLst>
          </a:custGeom>
          <a:blipFill>
            <a:blip r:embed="rId4">
              <a:alphaModFix amt="59000"/>
              <a:extLst>
                <a:ext uri="{96DAC541-7B7A-43D3-8B79-37D633B846F1}">
                  <asvg:svgBlip xmlns:asvg="http://schemas.microsoft.com/office/drawing/2016/SVG/main" r:embed="rId5"/>
                </a:ext>
              </a:extLst>
            </a:blip>
            <a:stretch>
              <a:fillRect l="0" t="0" r="0" b="0"/>
            </a:stretch>
          </a:blipFill>
        </p:spPr>
      </p:sp>
      <p:sp>
        <p:nvSpPr>
          <p:cNvPr name="TextBox 9" id="9"/>
          <p:cNvSpPr txBox="true"/>
          <p:nvPr/>
        </p:nvSpPr>
        <p:spPr>
          <a:xfrm rot="0">
            <a:off x="1182668" y="4534244"/>
            <a:ext cx="3428441" cy="2331948"/>
          </a:xfrm>
          <a:prstGeom prst="rect">
            <a:avLst/>
          </a:prstGeom>
        </p:spPr>
        <p:txBody>
          <a:bodyPr anchor="t" rtlCol="false" tIns="0" lIns="0" bIns="0" rIns="0">
            <a:spAutoFit/>
          </a:bodyPr>
          <a:lstStyle/>
          <a:p>
            <a:pPr algn="ctr">
              <a:lnSpc>
                <a:spcPts val="3062"/>
              </a:lnSpc>
              <a:spcBef>
                <a:spcPct val="0"/>
              </a:spcBef>
            </a:pPr>
            <a:r>
              <a:rPr lang="en-US" b="true" sz="2187">
                <a:solidFill>
                  <a:srgbClr val="353132"/>
                </a:solidFill>
                <a:latin typeface="Arial MT Pro Bold"/>
                <a:ea typeface="Arial MT Pro Bold"/>
                <a:cs typeface="Arial MT Pro Bold"/>
                <a:sym typeface="Arial MT Pro Bold"/>
              </a:rPr>
              <a:t>Users can communicate with the avatar in three ways: by speaking to it, typing their queries, or even through simple gestures.</a:t>
            </a:r>
          </a:p>
        </p:txBody>
      </p:sp>
      <p:sp>
        <p:nvSpPr>
          <p:cNvPr name="TextBox 10" id="10"/>
          <p:cNvSpPr txBox="true"/>
          <p:nvPr/>
        </p:nvSpPr>
        <p:spPr>
          <a:xfrm rot="0">
            <a:off x="6948905" y="4534244"/>
            <a:ext cx="3428441" cy="2713993"/>
          </a:xfrm>
          <a:prstGeom prst="rect">
            <a:avLst/>
          </a:prstGeom>
        </p:spPr>
        <p:txBody>
          <a:bodyPr anchor="t" rtlCol="false" tIns="0" lIns="0" bIns="0" rIns="0">
            <a:spAutoFit/>
          </a:bodyPr>
          <a:lstStyle/>
          <a:p>
            <a:pPr algn="ctr">
              <a:lnSpc>
                <a:spcPts val="3062"/>
              </a:lnSpc>
              <a:spcBef>
                <a:spcPct val="0"/>
              </a:spcBef>
            </a:pPr>
            <a:r>
              <a:rPr lang="en-US" b="true" sz="2187" spc="-109">
                <a:solidFill>
                  <a:srgbClr val="353132"/>
                </a:solidFill>
                <a:latin typeface="Arial MT Pro Bold"/>
                <a:ea typeface="Arial MT Pro Bold"/>
                <a:cs typeface="Arial MT Pro Bold"/>
                <a:sym typeface="Arial MT Pro Bold"/>
              </a:rPr>
              <a:t>Ba</a:t>
            </a:r>
            <a:r>
              <a:rPr lang="en-US" b="true" sz="2187" spc="-109">
                <a:solidFill>
                  <a:srgbClr val="353132"/>
                </a:solidFill>
                <a:latin typeface="Arial MT Pro Bold"/>
                <a:ea typeface="Arial MT Pro Bold"/>
                <a:cs typeface="Arial MT Pro Bold"/>
                <a:sym typeface="Arial MT Pro Bold"/>
              </a:rPr>
              <a:t>sed on these inputs, </a:t>
            </a:r>
          </a:p>
          <a:p>
            <a:pPr algn="ctr">
              <a:lnSpc>
                <a:spcPts val="3062"/>
              </a:lnSpc>
              <a:spcBef>
                <a:spcPct val="0"/>
              </a:spcBef>
            </a:pPr>
            <a:r>
              <a:rPr lang="en-US" b="true" sz="2187" spc="-109">
                <a:solidFill>
                  <a:srgbClr val="353132"/>
                </a:solidFill>
                <a:latin typeface="Arial MT Pro Bold"/>
                <a:ea typeface="Arial MT Pro Bold"/>
                <a:cs typeface="Arial MT Pro Bold"/>
                <a:sym typeface="Arial MT Pro Bold"/>
              </a:rPr>
              <a:t>the avatar provides </a:t>
            </a:r>
          </a:p>
          <a:p>
            <a:pPr algn="ctr">
              <a:lnSpc>
                <a:spcPts val="3062"/>
              </a:lnSpc>
              <a:spcBef>
                <a:spcPct val="0"/>
              </a:spcBef>
            </a:pPr>
            <a:r>
              <a:rPr lang="en-US" b="true" sz="2187" spc="-109">
                <a:solidFill>
                  <a:srgbClr val="353132"/>
                </a:solidFill>
                <a:latin typeface="Arial MT Pro Bold"/>
                <a:ea typeface="Arial MT Pro Bold"/>
                <a:cs typeface="Arial MT Pro Bold"/>
                <a:sym typeface="Arial MT Pro Bold"/>
              </a:rPr>
              <a:t>styling suggestions </a:t>
            </a:r>
          </a:p>
          <a:p>
            <a:pPr algn="ctr">
              <a:lnSpc>
                <a:spcPts val="3062"/>
              </a:lnSpc>
              <a:spcBef>
                <a:spcPct val="0"/>
              </a:spcBef>
            </a:pPr>
            <a:r>
              <a:rPr lang="en-US" b="true" sz="2187" spc="-109">
                <a:solidFill>
                  <a:srgbClr val="353132"/>
                </a:solidFill>
                <a:latin typeface="Arial MT Pro Bold"/>
                <a:ea typeface="Arial MT Pro Bold"/>
                <a:cs typeface="Arial MT Pro Bold"/>
                <a:sym typeface="Arial MT Pro Bold"/>
              </a:rPr>
              <a:t>customized to the individual’s </a:t>
            </a:r>
          </a:p>
          <a:p>
            <a:pPr algn="ctr">
              <a:lnSpc>
                <a:spcPts val="3062"/>
              </a:lnSpc>
              <a:spcBef>
                <a:spcPct val="0"/>
              </a:spcBef>
            </a:pPr>
            <a:r>
              <a:rPr lang="en-US" b="true" sz="2187" spc="-109">
                <a:solidFill>
                  <a:srgbClr val="353132"/>
                </a:solidFill>
                <a:latin typeface="Arial MT Pro Bold"/>
                <a:ea typeface="Arial MT Pro Bold"/>
                <a:cs typeface="Arial MT Pro Bold"/>
                <a:sym typeface="Arial MT Pro Bold"/>
              </a:rPr>
              <a:t>needs and preferences.</a:t>
            </a:r>
          </a:p>
          <a:p>
            <a:pPr algn="ctr">
              <a:lnSpc>
                <a:spcPts val="3062"/>
              </a:lnSpc>
              <a:spcBef>
                <a:spcPct val="0"/>
              </a:spcBef>
            </a:pPr>
          </a:p>
        </p:txBody>
      </p:sp>
      <p:sp>
        <p:nvSpPr>
          <p:cNvPr name="TextBox 11" id="11"/>
          <p:cNvSpPr txBox="true"/>
          <p:nvPr/>
        </p:nvSpPr>
        <p:spPr>
          <a:xfrm rot="0">
            <a:off x="12440846" y="4534244"/>
            <a:ext cx="3428441" cy="2331948"/>
          </a:xfrm>
          <a:prstGeom prst="rect">
            <a:avLst/>
          </a:prstGeom>
        </p:spPr>
        <p:txBody>
          <a:bodyPr anchor="t" rtlCol="false" tIns="0" lIns="0" bIns="0" rIns="0">
            <a:spAutoFit/>
          </a:bodyPr>
          <a:lstStyle/>
          <a:p>
            <a:pPr algn="ctr">
              <a:lnSpc>
                <a:spcPts val="3062"/>
              </a:lnSpc>
              <a:spcBef>
                <a:spcPct val="0"/>
              </a:spcBef>
            </a:pPr>
            <a:r>
              <a:rPr lang="en-US" b="true" sz="2187">
                <a:solidFill>
                  <a:srgbClr val="353132"/>
                </a:solidFill>
                <a:latin typeface="Arial MT Pro Bold"/>
                <a:ea typeface="Arial MT Pro Bold"/>
                <a:cs typeface="Arial MT Pro Bold"/>
                <a:sym typeface="Arial MT Pro Bold"/>
              </a:rPr>
              <a:t>To</a:t>
            </a:r>
            <a:r>
              <a:rPr lang="en-US" b="true" sz="2187">
                <a:solidFill>
                  <a:srgbClr val="353132"/>
                </a:solidFill>
                <a:latin typeface="Arial MT Pro Bold"/>
                <a:ea typeface="Arial MT Pro Bold"/>
                <a:cs typeface="Arial MT Pro Bold"/>
                <a:sym typeface="Arial MT Pro Bold"/>
              </a:rPr>
              <a:t> make it widely accessible, the avatar is capable of conversing in both English and Hindi, so it appeals to a larger audience.</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FFBF6"/>
        </a:solidFill>
      </p:bgPr>
    </p:bg>
    <p:spTree>
      <p:nvGrpSpPr>
        <p:cNvPr id="1" name=""/>
        <p:cNvGrpSpPr/>
        <p:nvPr/>
      </p:nvGrpSpPr>
      <p:grpSpPr>
        <a:xfrm>
          <a:off x="0" y="0"/>
          <a:ext cx="0" cy="0"/>
          <a:chOff x="0" y="0"/>
          <a:chExt cx="0" cy="0"/>
        </a:xfrm>
      </p:grpSpPr>
      <p:sp>
        <p:nvSpPr>
          <p:cNvPr name="Freeform 2" id="2"/>
          <p:cNvSpPr/>
          <p:nvPr/>
        </p:nvSpPr>
        <p:spPr>
          <a:xfrm flipH="false" flipV="false" rot="0">
            <a:off x="11669029" y="-3982262"/>
            <a:ext cx="11180543" cy="9472969"/>
          </a:xfrm>
          <a:custGeom>
            <a:avLst/>
            <a:gdLst/>
            <a:ahLst/>
            <a:cxnLst/>
            <a:rect r="r" b="b" t="t" l="l"/>
            <a:pathLst>
              <a:path h="9472969" w="11180543">
                <a:moveTo>
                  <a:pt x="0" y="0"/>
                </a:moveTo>
                <a:lnTo>
                  <a:pt x="11180542" y="0"/>
                </a:lnTo>
                <a:lnTo>
                  <a:pt x="11180542" y="9472969"/>
                </a:lnTo>
                <a:lnTo>
                  <a:pt x="0" y="947296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true" rot="0">
            <a:off x="-1013837" y="-3844929"/>
            <a:ext cx="5752137" cy="4873629"/>
          </a:xfrm>
          <a:custGeom>
            <a:avLst/>
            <a:gdLst/>
            <a:ahLst/>
            <a:cxnLst/>
            <a:rect r="r" b="b" t="t" l="l"/>
            <a:pathLst>
              <a:path h="4873629" w="5752137">
                <a:moveTo>
                  <a:pt x="5752137" y="4873629"/>
                </a:moveTo>
                <a:lnTo>
                  <a:pt x="0" y="4873629"/>
                </a:lnTo>
                <a:lnTo>
                  <a:pt x="0" y="0"/>
                </a:lnTo>
                <a:lnTo>
                  <a:pt x="5752137" y="0"/>
                </a:lnTo>
                <a:lnTo>
                  <a:pt x="5752137" y="4873629"/>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true" flipV="true" rot="0">
            <a:off x="5571832" y="8762245"/>
            <a:ext cx="5752137" cy="4873629"/>
          </a:xfrm>
          <a:custGeom>
            <a:avLst/>
            <a:gdLst/>
            <a:ahLst/>
            <a:cxnLst/>
            <a:rect r="r" b="b" t="t" l="l"/>
            <a:pathLst>
              <a:path h="4873629" w="5752137">
                <a:moveTo>
                  <a:pt x="5752137" y="4873629"/>
                </a:moveTo>
                <a:lnTo>
                  <a:pt x="0" y="4873629"/>
                </a:lnTo>
                <a:lnTo>
                  <a:pt x="0" y="0"/>
                </a:lnTo>
                <a:lnTo>
                  <a:pt x="5752137" y="0"/>
                </a:lnTo>
                <a:lnTo>
                  <a:pt x="5752137" y="4873629"/>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2907115" y="5490707"/>
            <a:ext cx="4929433" cy="1291938"/>
          </a:xfrm>
          <a:custGeom>
            <a:avLst/>
            <a:gdLst/>
            <a:ahLst/>
            <a:cxnLst/>
            <a:rect r="r" b="b" t="t" l="l"/>
            <a:pathLst>
              <a:path h="1291938" w="4929433">
                <a:moveTo>
                  <a:pt x="0" y="0"/>
                </a:moveTo>
                <a:lnTo>
                  <a:pt x="4929432" y="0"/>
                </a:lnTo>
                <a:lnTo>
                  <a:pt x="4929432" y="1291938"/>
                </a:lnTo>
                <a:lnTo>
                  <a:pt x="0" y="1291938"/>
                </a:lnTo>
                <a:lnTo>
                  <a:pt x="0" y="0"/>
                </a:lnTo>
                <a:close/>
              </a:path>
            </a:pathLst>
          </a:custGeom>
          <a:blipFill>
            <a:blip r:embed="rId6"/>
            <a:stretch>
              <a:fillRect l="0" t="0" r="0" b="0"/>
            </a:stretch>
          </a:blipFill>
        </p:spPr>
      </p:sp>
      <p:sp>
        <p:nvSpPr>
          <p:cNvPr name="Freeform 6" id="6"/>
          <p:cNvSpPr/>
          <p:nvPr/>
        </p:nvSpPr>
        <p:spPr>
          <a:xfrm flipH="false" flipV="false" rot="0">
            <a:off x="13911279" y="3764212"/>
            <a:ext cx="3925269" cy="1338751"/>
          </a:xfrm>
          <a:custGeom>
            <a:avLst/>
            <a:gdLst/>
            <a:ahLst/>
            <a:cxnLst/>
            <a:rect r="r" b="b" t="t" l="l"/>
            <a:pathLst>
              <a:path h="1338751" w="3925269">
                <a:moveTo>
                  <a:pt x="0" y="0"/>
                </a:moveTo>
                <a:lnTo>
                  <a:pt x="3925268" y="0"/>
                </a:lnTo>
                <a:lnTo>
                  <a:pt x="3925268" y="1338751"/>
                </a:lnTo>
                <a:lnTo>
                  <a:pt x="0" y="1338751"/>
                </a:lnTo>
                <a:lnTo>
                  <a:pt x="0" y="0"/>
                </a:lnTo>
                <a:close/>
              </a:path>
            </a:pathLst>
          </a:custGeom>
          <a:blipFill>
            <a:blip r:embed="rId7"/>
            <a:stretch>
              <a:fillRect l="0" t="0" r="0" b="0"/>
            </a:stretch>
          </a:blipFill>
        </p:spPr>
      </p:sp>
      <p:sp>
        <p:nvSpPr>
          <p:cNvPr name="Freeform 7" id="7"/>
          <p:cNvSpPr/>
          <p:nvPr/>
        </p:nvSpPr>
        <p:spPr>
          <a:xfrm flipH="false" flipV="false" rot="0">
            <a:off x="11711356" y="7699254"/>
            <a:ext cx="3387158" cy="2125982"/>
          </a:xfrm>
          <a:custGeom>
            <a:avLst/>
            <a:gdLst/>
            <a:ahLst/>
            <a:cxnLst/>
            <a:rect r="r" b="b" t="t" l="l"/>
            <a:pathLst>
              <a:path h="2125982" w="3387158">
                <a:moveTo>
                  <a:pt x="0" y="0"/>
                </a:moveTo>
                <a:lnTo>
                  <a:pt x="3387159" y="0"/>
                </a:lnTo>
                <a:lnTo>
                  <a:pt x="3387159" y="2125982"/>
                </a:lnTo>
                <a:lnTo>
                  <a:pt x="0" y="2125982"/>
                </a:lnTo>
                <a:lnTo>
                  <a:pt x="0" y="0"/>
                </a:lnTo>
                <a:close/>
              </a:path>
            </a:pathLst>
          </a:custGeom>
          <a:blipFill>
            <a:blip r:embed="rId8"/>
            <a:stretch>
              <a:fillRect l="0" t="0" r="0" b="0"/>
            </a:stretch>
          </a:blipFill>
        </p:spPr>
      </p:sp>
      <p:sp>
        <p:nvSpPr>
          <p:cNvPr name="Freeform 8" id="8"/>
          <p:cNvSpPr/>
          <p:nvPr/>
        </p:nvSpPr>
        <p:spPr>
          <a:xfrm flipH="false" flipV="false" rot="0">
            <a:off x="15485902" y="7296293"/>
            <a:ext cx="2350645" cy="2739790"/>
          </a:xfrm>
          <a:custGeom>
            <a:avLst/>
            <a:gdLst/>
            <a:ahLst/>
            <a:cxnLst/>
            <a:rect r="r" b="b" t="t" l="l"/>
            <a:pathLst>
              <a:path h="2739790" w="2350645">
                <a:moveTo>
                  <a:pt x="0" y="0"/>
                </a:moveTo>
                <a:lnTo>
                  <a:pt x="2350645" y="0"/>
                </a:lnTo>
                <a:lnTo>
                  <a:pt x="2350645" y="2739791"/>
                </a:lnTo>
                <a:lnTo>
                  <a:pt x="0" y="2739791"/>
                </a:lnTo>
                <a:lnTo>
                  <a:pt x="0" y="0"/>
                </a:lnTo>
                <a:close/>
              </a:path>
            </a:pathLst>
          </a:custGeom>
          <a:blipFill>
            <a:blip r:embed="rId9"/>
            <a:stretch>
              <a:fillRect l="0" t="0" r="0" b="0"/>
            </a:stretch>
          </a:blipFill>
        </p:spPr>
      </p:sp>
      <p:sp>
        <p:nvSpPr>
          <p:cNvPr name="TextBox 9" id="9"/>
          <p:cNvSpPr txBox="true"/>
          <p:nvPr/>
        </p:nvSpPr>
        <p:spPr>
          <a:xfrm rot="0">
            <a:off x="1028700" y="754215"/>
            <a:ext cx="7419200" cy="2619472"/>
          </a:xfrm>
          <a:prstGeom prst="rect">
            <a:avLst/>
          </a:prstGeom>
        </p:spPr>
        <p:txBody>
          <a:bodyPr anchor="t" rtlCol="false" tIns="0" lIns="0" bIns="0" rIns="0">
            <a:spAutoFit/>
          </a:bodyPr>
          <a:lstStyle/>
          <a:p>
            <a:pPr algn="l">
              <a:lnSpc>
                <a:spcPts val="9378"/>
              </a:lnSpc>
            </a:pPr>
            <a:r>
              <a:rPr lang="en-US" sz="9378" spc="-468" b="true">
                <a:solidFill>
                  <a:srgbClr val="353132"/>
                </a:solidFill>
                <a:latin typeface="Arial MT Pro Bold"/>
                <a:ea typeface="Arial MT Pro Bold"/>
                <a:cs typeface="Arial MT Pro Bold"/>
                <a:sym typeface="Arial MT Pro Bold"/>
              </a:rPr>
              <a:t>Tools &amp; Technologies</a:t>
            </a:r>
          </a:p>
        </p:txBody>
      </p:sp>
      <p:sp>
        <p:nvSpPr>
          <p:cNvPr name="TextBox 10" id="10"/>
          <p:cNvSpPr txBox="true"/>
          <p:nvPr/>
        </p:nvSpPr>
        <p:spPr>
          <a:xfrm rot="0">
            <a:off x="1028700" y="3396547"/>
            <a:ext cx="10111934" cy="659131"/>
          </a:xfrm>
          <a:prstGeom prst="rect">
            <a:avLst/>
          </a:prstGeom>
        </p:spPr>
        <p:txBody>
          <a:bodyPr anchor="t" rtlCol="false" tIns="0" lIns="0" bIns="0" rIns="0">
            <a:spAutoFit/>
          </a:bodyPr>
          <a:lstStyle/>
          <a:p>
            <a:pPr algn="l">
              <a:lnSpc>
                <a:spcPts val="2519"/>
              </a:lnSpc>
            </a:pPr>
            <a:r>
              <a:rPr lang="en-US" sz="1799" b="true">
                <a:solidFill>
                  <a:srgbClr val="353132"/>
                </a:solidFill>
                <a:latin typeface="Arial MT Pro Bold"/>
                <a:ea typeface="Arial MT Pro Bold"/>
                <a:cs typeface="Arial MT Pro Bold"/>
                <a:sym typeface="Arial MT Pro Bold"/>
              </a:rPr>
              <a:t>The prototype also included basic integration with styling recommendations, so the avatar could suggest looks and outfits from the VRO app.</a:t>
            </a:r>
          </a:p>
        </p:txBody>
      </p:sp>
      <p:sp>
        <p:nvSpPr>
          <p:cNvPr name="TextBox 11" id="11"/>
          <p:cNvSpPr txBox="true"/>
          <p:nvPr/>
        </p:nvSpPr>
        <p:spPr>
          <a:xfrm rot="0">
            <a:off x="745100" y="4357387"/>
            <a:ext cx="10679134" cy="4431031"/>
          </a:xfrm>
          <a:prstGeom prst="rect">
            <a:avLst/>
          </a:prstGeom>
        </p:spPr>
        <p:txBody>
          <a:bodyPr anchor="t" rtlCol="false" tIns="0" lIns="0" bIns="0" rIns="0">
            <a:spAutoFit/>
          </a:bodyPr>
          <a:lstStyle/>
          <a:p>
            <a:pPr algn="l" marL="388615" indent="-194308" lvl="1">
              <a:lnSpc>
                <a:spcPts val="2519"/>
              </a:lnSpc>
              <a:buFont typeface="Arial"/>
              <a:buChar char="•"/>
            </a:pPr>
            <a:r>
              <a:rPr lang="en-US" b="true" sz="1799">
                <a:solidFill>
                  <a:srgbClr val="353132"/>
                </a:solidFill>
                <a:latin typeface="Arial MT Pro Bold"/>
                <a:ea typeface="Arial MT Pro Bold"/>
                <a:cs typeface="Arial MT Pro Bold"/>
                <a:sym typeface="Arial MT Pro Bold"/>
              </a:rPr>
              <a:t>HeyGen – I used HeyGen to generate the AI video of the avatar. This gave the avatar realistic facial expressions and lip-sync so it could actually “talk” like a human.</a:t>
            </a:r>
          </a:p>
          <a:p>
            <a:pPr algn="l">
              <a:lnSpc>
                <a:spcPts val="2519"/>
              </a:lnSpc>
            </a:pPr>
          </a:p>
          <a:p>
            <a:pPr algn="l" marL="388615" indent="-194308" lvl="1">
              <a:lnSpc>
                <a:spcPts val="2519"/>
              </a:lnSpc>
              <a:buFont typeface="Arial"/>
              <a:buChar char="•"/>
            </a:pPr>
            <a:r>
              <a:rPr lang="en-US" b="true" sz="1799">
                <a:solidFill>
                  <a:srgbClr val="353132"/>
                </a:solidFill>
                <a:latin typeface="Arial MT Pro Bold"/>
                <a:ea typeface="Arial MT Pro Bold"/>
                <a:cs typeface="Arial MT Pro Bold"/>
                <a:sym typeface="Arial MT Pro Bold"/>
              </a:rPr>
              <a:t>Leonardo AI – I used Leonardo AI for generating the avatar’s base images. These images gave the avatar a unique look and personality before turning it into a talking character.</a:t>
            </a:r>
          </a:p>
          <a:p>
            <a:pPr algn="l">
              <a:lnSpc>
                <a:spcPts val="2519"/>
              </a:lnSpc>
            </a:pPr>
          </a:p>
          <a:p>
            <a:pPr algn="l" marL="388615" indent="-194308" lvl="1">
              <a:lnSpc>
                <a:spcPts val="2519"/>
              </a:lnSpc>
              <a:buFont typeface="Arial"/>
              <a:buChar char="•"/>
            </a:pPr>
            <a:r>
              <a:rPr lang="en-US" b="true" sz="1799">
                <a:solidFill>
                  <a:srgbClr val="353132"/>
                </a:solidFill>
                <a:latin typeface="Arial MT Pro Bold"/>
                <a:ea typeface="Arial MT Pro Bold"/>
                <a:cs typeface="Arial MT Pro Bold"/>
                <a:sym typeface="Arial MT Pro Bold"/>
              </a:rPr>
              <a:t>Eleven Labs – I used Eleven Labs to convert text into natural-sounding speech. This allowed the avatar to speak fluently, making the experience more engaging and life-like.</a:t>
            </a:r>
          </a:p>
          <a:p>
            <a:pPr algn="l">
              <a:lnSpc>
                <a:spcPts val="2519"/>
              </a:lnSpc>
            </a:pPr>
          </a:p>
          <a:p>
            <a:pPr algn="l" marL="388615" indent="-194308" lvl="1">
              <a:lnSpc>
                <a:spcPts val="2519"/>
              </a:lnSpc>
              <a:buFont typeface="Arial"/>
              <a:buChar char="•"/>
            </a:pPr>
            <a:r>
              <a:rPr lang="en-US" b="true" sz="1799">
                <a:solidFill>
                  <a:srgbClr val="353132"/>
                </a:solidFill>
                <a:latin typeface="Arial MT Pro Bold"/>
                <a:ea typeface="Arial MT Pro Bold"/>
                <a:cs typeface="Arial MT Pro Bold"/>
                <a:sym typeface="Arial MT Pro Bold"/>
              </a:rPr>
              <a:t>Canva – Finally, I used Canva to edit and compile the avatar video. Here I gave users the option to select between either Hindi or English as their preferred language, making the avatar more inclusive and accessible.</a:t>
            </a:r>
          </a:p>
          <a:p>
            <a:pPr algn="l">
              <a:lnSpc>
                <a:spcPts val="2519"/>
              </a:lnSpc>
            </a:pPr>
          </a:p>
          <a:p>
            <a:pPr algn="l">
              <a:lnSpc>
                <a:spcPts val="2519"/>
              </a:lnSpc>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FFBF6"/>
        </a:solidFill>
      </p:bgPr>
    </p:bg>
    <p:spTree>
      <p:nvGrpSpPr>
        <p:cNvPr id="1" name=""/>
        <p:cNvGrpSpPr/>
        <p:nvPr/>
      </p:nvGrpSpPr>
      <p:grpSpPr>
        <a:xfrm>
          <a:off x="0" y="0"/>
          <a:ext cx="0" cy="0"/>
          <a:chOff x="0" y="0"/>
          <a:chExt cx="0" cy="0"/>
        </a:xfrm>
      </p:grpSpPr>
      <p:sp>
        <p:nvSpPr>
          <p:cNvPr name="Freeform 2" id="2"/>
          <p:cNvSpPr/>
          <p:nvPr/>
        </p:nvSpPr>
        <p:spPr>
          <a:xfrm flipH="true" flipV="false" rot="0">
            <a:off x="-3106025" y="-1754906"/>
            <a:ext cx="6212050" cy="5263301"/>
          </a:xfrm>
          <a:custGeom>
            <a:avLst/>
            <a:gdLst/>
            <a:ahLst/>
            <a:cxnLst/>
            <a:rect r="r" b="b" t="t" l="l"/>
            <a:pathLst>
              <a:path h="5263301" w="6212050">
                <a:moveTo>
                  <a:pt x="6212050" y="0"/>
                </a:moveTo>
                <a:lnTo>
                  <a:pt x="0" y="0"/>
                </a:lnTo>
                <a:lnTo>
                  <a:pt x="0" y="5263301"/>
                </a:lnTo>
                <a:lnTo>
                  <a:pt x="6212050" y="5263301"/>
                </a:lnTo>
                <a:lnTo>
                  <a:pt x="621205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a:grpSpLocks noChangeAspect="true"/>
          </p:cNvGrpSpPr>
          <p:nvPr/>
        </p:nvGrpSpPr>
        <p:grpSpPr>
          <a:xfrm rot="0">
            <a:off x="12356668" y="-2912510"/>
            <a:ext cx="8061372" cy="8794224"/>
            <a:chOff x="0" y="0"/>
            <a:chExt cx="4191000" cy="4572000"/>
          </a:xfrm>
        </p:grpSpPr>
        <p:sp>
          <p:nvSpPr>
            <p:cNvPr name="Freeform 4" id="4"/>
            <p:cNvSpPr/>
            <p:nvPr/>
          </p:nvSpPr>
          <p:spPr>
            <a:xfrm flipH="false" flipV="false" rot="0">
              <a:off x="-64187" y="-46790"/>
              <a:ext cx="4273220" cy="4649923"/>
            </a:xfrm>
            <a:custGeom>
              <a:avLst/>
              <a:gdLst/>
              <a:ahLst/>
              <a:cxnLst/>
              <a:rect r="r" b="b" t="t" l="l"/>
              <a:pathLst>
                <a:path h="4649923" w="4273220">
                  <a:moveTo>
                    <a:pt x="3283197" y="3832621"/>
                  </a:moveTo>
                  <a:cubicBezTo>
                    <a:pt x="3385716" y="3676732"/>
                    <a:pt x="3484630" y="3518579"/>
                    <a:pt x="3589125" y="3363907"/>
                  </a:cubicBezTo>
                  <a:cubicBezTo>
                    <a:pt x="3724486" y="3159944"/>
                    <a:pt x="3861933" y="2957577"/>
                    <a:pt x="3986089" y="2746485"/>
                  </a:cubicBezTo>
                  <a:cubicBezTo>
                    <a:pt x="4110014" y="2535915"/>
                    <a:pt x="4222944" y="2311151"/>
                    <a:pt x="4248082" y="2068108"/>
                  </a:cubicBezTo>
                  <a:cubicBezTo>
                    <a:pt x="4273220" y="1825066"/>
                    <a:pt x="4194990" y="1558724"/>
                    <a:pt x="3998169" y="1413972"/>
                  </a:cubicBezTo>
                  <a:cubicBezTo>
                    <a:pt x="3780942" y="1254213"/>
                    <a:pt x="3476123" y="1273296"/>
                    <a:pt x="3242451" y="1138737"/>
                  </a:cubicBezTo>
                  <a:cubicBezTo>
                    <a:pt x="3069906" y="1039378"/>
                    <a:pt x="2953818" y="866668"/>
                    <a:pt x="2853097" y="694900"/>
                  </a:cubicBezTo>
                  <a:cubicBezTo>
                    <a:pt x="2752376" y="523133"/>
                    <a:pt x="2657766" y="342442"/>
                    <a:pt x="2509590" y="209440"/>
                  </a:cubicBezTo>
                  <a:cubicBezTo>
                    <a:pt x="2361412" y="76438"/>
                    <a:pt x="2142574" y="0"/>
                    <a:pt x="1959540" y="78370"/>
                  </a:cubicBezTo>
                  <a:cubicBezTo>
                    <a:pt x="1759750" y="163915"/>
                    <a:pt x="1670822" y="393114"/>
                    <a:pt x="1522514" y="551995"/>
                  </a:cubicBezTo>
                  <a:cubicBezTo>
                    <a:pt x="1219201" y="876929"/>
                    <a:pt x="690287" y="885482"/>
                    <a:pt x="360031" y="1182985"/>
                  </a:cubicBezTo>
                  <a:cubicBezTo>
                    <a:pt x="76437" y="1438455"/>
                    <a:pt x="0" y="1876865"/>
                    <a:pt x="123913" y="2237908"/>
                  </a:cubicBezTo>
                  <a:cubicBezTo>
                    <a:pt x="247825" y="2598952"/>
                    <a:pt x="545248" y="2882634"/>
                    <a:pt x="886959" y="3052674"/>
                  </a:cubicBezTo>
                  <a:cubicBezTo>
                    <a:pt x="1065407" y="3141473"/>
                    <a:pt x="1263275" y="3207133"/>
                    <a:pt x="1400344" y="3351855"/>
                  </a:cubicBezTo>
                  <a:cubicBezTo>
                    <a:pt x="1634975" y="3599586"/>
                    <a:pt x="1619291" y="3996824"/>
                    <a:pt x="1804156" y="4283623"/>
                  </a:cubicBezTo>
                  <a:cubicBezTo>
                    <a:pt x="1953732" y="4515674"/>
                    <a:pt x="2228929" y="4649923"/>
                    <a:pt x="2504159" y="4612602"/>
                  </a:cubicBezTo>
                  <a:cubicBezTo>
                    <a:pt x="2818136" y="4570028"/>
                    <a:pt x="2986294" y="4263118"/>
                    <a:pt x="3151167" y="4027804"/>
                  </a:cubicBezTo>
                  <a:cubicBezTo>
                    <a:pt x="3196272" y="3963431"/>
                    <a:pt x="3240054" y="3898226"/>
                    <a:pt x="3283197" y="3832621"/>
                  </a:cubicBezTo>
                  <a:close/>
                </a:path>
              </a:pathLst>
            </a:custGeom>
            <a:blipFill>
              <a:blip r:embed="rId4"/>
              <a:stretch>
                <a:fillRect l="-31334" t="0" r="-32599" b="0"/>
              </a:stretch>
            </a:blipFill>
          </p:spPr>
        </p:sp>
        <p:sp>
          <p:nvSpPr>
            <p:cNvPr name="Freeform 5" id="5"/>
            <p:cNvSpPr/>
            <p:nvPr/>
          </p:nvSpPr>
          <p:spPr>
            <a:xfrm flipH="false" flipV="false" rot="0">
              <a:off x="2447" y="0"/>
              <a:ext cx="4188553" cy="4572000"/>
            </a:xfrm>
            <a:custGeom>
              <a:avLst/>
              <a:gdLst/>
              <a:ahLst/>
              <a:cxnLst/>
              <a:rect r="r" b="b" t="t" l="l"/>
              <a:pathLst>
                <a:path h="4572000" w="4188553">
                  <a:moveTo>
                    <a:pt x="4188553" y="4572000"/>
                  </a:moveTo>
                  <a:lnTo>
                    <a:pt x="0" y="4572000"/>
                  </a:lnTo>
                  <a:lnTo>
                    <a:pt x="0" y="0"/>
                  </a:lnTo>
                  <a:lnTo>
                    <a:pt x="4188553" y="0"/>
                  </a:lnTo>
                  <a:lnTo>
                    <a:pt x="4188553" y="4572000"/>
                  </a:lnTo>
                  <a:close/>
                </a:path>
              </a:pathLst>
            </a:custGeom>
            <a:blipFill>
              <a:blip r:embed="rId5"/>
              <a:stretch>
                <a:fillRect l="-74" t="0" r="-74" b="0"/>
              </a:stretch>
            </a:blipFill>
          </p:spPr>
        </p:sp>
      </p:grpSp>
      <p:grpSp>
        <p:nvGrpSpPr>
          <p:cNvPr name="Group 6" id="6"/>
          <p:cNvGrpSpPr>
            <a:grpSpLocks noChangeAspect="true"/>
          </p:cNvGrpSpPr>
          <p:nvPr/>
        </p:nvGrpSpPr>
        <p:grpSpPr>
          <a:xfrm rot="0">
            <a:off x="-1917392" y="5865166"/>
            <a:ext cx="10068469" cy="9947645"/>
            <a:chOff x="0" y="0"/>
            <a:chExt cx="4572000" cy="4517135"/>
          </a:xfrm>
        </p:grpSpPr>
        <p:sp>
          <p:nvSpPr>
            <p:cNvPr name="Freeform 7" id="7"/>
            <p:cNvSpPr/>
            <p:nvPr/>
          </p:nvSpPr>
          <p:spPr>
            <a:xfrm flipH="false" flipV="false" rot="0">
              <a:off x="-16554" y="-2690"/>
              <a:ext cx="4639471" cy="4549489"/>
            </a:xfrm>
            <a:custGeom>
              <a:avLst/>
              <a:gdLst/>
              <a:ahLst/>
              <a:cxnLst/>
              <a:rect r="r" b="b" t="t" l="l"/>
              <a:pathLst>
                <a:path h="4549489" w="4639471">
                  <a:moveTo>
                    <a:pt x="2642461" y="4307731"/>
                  </a:moveTo>
                  <a:cubicBezTo>
                    <a:pt x="2937643" y="4136404"/>
                    <a:pt x="3174467" y="3866873"/>
                    <a:pt x="3302943" y="3520703"/>
                  </a:cubicBezTo>
                  <a:cubicBezTo>
                    <a:pt x="3367367" y="3347118"/>
                    <a:pt x="3462613" y="3172924"/>
                    <a:pt x="3623369" y="3081058"/>
                  </a:cubicBezTo>
                  <a:cubicBezTo>
                    <a:pt x="3747343" y="3010214"/>
                    <a:pt x="3895227" y="2996898"/>
                    <a:pt x="4029388" y="2948020"/>
                  </a:cubicBezTo>
                  <a:cubicBezTo>
                    <a:pt x="4411618" y="2808768"/>
                    <a:pt x="4639471" y="2366335"/>
                    <a:pt x="4578884" y="1964073"/>
                  </a:cubicBezTo>
                  <a:cubicBezTo>
                    <a:pt x="4518297" y="1561809"/>
                    <a:pt x="4204130" y="1222063"/>
                    <a:pt x="3823417" y="1078711"/>
                  </a:cubicBezTo>
                  <a:cubicBezTo>
                    <a:pt x="3609703" y="998242"/>
                    <a:pt x="3395764" y="1015829"/>
                    <a:pt x="3183757" y="930958"/>
                  </a:cubicBezTo>
                  <a:cubicBezTo>
                    <a:pt x="2896850" y="816103"/>
                    <a:pt x="2646820" y="557580"/>
                    <a:pt x="2402676" y="368105"/>
                  </a:cubicBezTo>
                  <a:cubicBezTo>
                    <a:pt x="2158532" y="178629"/>
                    <a:pt x="1877749" y="5911"/>
                    <a:pt x="1568716" y="3231"/>
                  </a:cubicBezTo>
                  <a:cubicBezTo>
                    <a:pt x="1196035" y="0"/>
                    <a:pt x="839628" y="279246"/>
                    <a:pt x="753607" y="641873"/>
                  </a:cubicBezTo>
                  <a:cubicBezTo>
                    <a:pt x="714329" y="807457"/>
                    <a:pt x="726735" y="980722"/>
                    <a:pt x="704584" y="1149453"/>
                  </a:cubicBezTo>
                  <a:cubicBezTo>
                    <a:pt x="619399" y="1798292"/>
                    <a:pt x="38111" y="2317174"/>
                    <a:pt x="17162" y="2971245"/>
                  </a:cubicBezTo>
                  <a:cubicBezTo>
                    <a:pt x="0" y="3507080"/>
                    <a:pt x="385323" y="3994953"/>
                    <a:pt x="863032" y="4238292"/>
                  </a:cubicBezTo>
                  <a:cubicBezTo>
                    <a:pt x="1111989" y="4365108"/>
                    <a:pt x="1371700" y="4475224"/>
                    <a:pt x="1651555" y="4507960"/>
                  </a:cubicBezTo>
                  <a:cubicBezTo>
                    <a:pt x="2006569" y="4549489"/>
                    <a:pt x="2352643" y="4475944"/>
                    <a:pt x="2642461" y="4307731"/>
                  </a:cubicBezTo>
                  <a:close/>
                </a:path>
              </a:pathLst>
            </a:custGeom>
            <a:blipFill>
              <a:blip r:embed="rId6"/>
              <a:stretch>
                <a:fillRect l="-23991" t="0" r="-23991" b="0"/>
              </a:stretch>
            </a:blipFill>
          </p:spPr>
        </p:sp>
        <p:sp>
          <p:nvSpPr>
            <p:cNvPr name="Freeform 8" id="8"/>
            <p:cNvSpPr/>
            <p:nvPr/>
          </p:nvSpPr>
          <p:spPr>
            <a:xfrm flipH="false" flipV="false" rot="0">
              <a:off x="0" y="0"/>
              <a:ext cx="4572000" cy="4517135"/>
            </a:xfrm>
            <a:custGeom>
              <a:avLst/>
              <a:gdLst/>
              <a:ahLst/>
              <a:cxnLst/>
              <a:rect r="r" b="b" t="t" l="l"/>
              <a:pathLst>
                <a:path h="4517135" w="4572000">
                  <a:moveTo>
                    <a:pt x="4572000" y="4517135"/>
                  </a:moveTo>
                  <a:lnTo>
                    <a:pt x="0" y="4517135"/>
                  </a:lnTo>
                  <a:lnTo>
                    <a:pt x="0" y="0"/>
                  </a:lnTo>
                  <a:lnTo>
                    <a:pt x="4572000" y="0"/>
                  </a:lnTo>
                  <a:lnTo>
                    <a:pt x="4572000" y="4517135"/>
                  </a:lnTo>
                  <a:close/>
                </a:path>
              </a:pathLst>
            </a:custGeom>
            <a:blipFill>
              <a:blip r:embed="rId7"/>
              <a:stretch>
                <a:fillRect l="-25" t="0" r="-25" b="0"/>
              </a:stretch>
            </a:blipFill>
          </p:spPr>
        </p:sp>
      </p:grpSp>
      <p:sp>
        <p:nvSpPr>
          <p:cNvPr name="Freeform 9" id="9"/>
          <p:cNvSpPr/>
          <p:nvPr/>
        </p:nvSpPr>
        <p:spPr>
          <a:xfrm flipH="false" flipV="true" rot="0">
            <a:off x="16043767" y="8162611"/>
            <a:ext cx="6001758" cy="5085126"/>
          </a:xfrm>
          <a:custGeom>
            <a:avLst/>
            <a:gdLst/>
            <a:ahLst/>
            <a:cxnLst/>
            <a:rect r="r" b="b" t="t" l="l"/>
            <a:pathLst>
              <a:path h="5085126" w="6001758">
                <a:moveTo>
                  <a:pt x="0" y="5085126"/>
                </a:moveTo>
                <a:lnTo>
                  <a:pt x="6001758" y="5085126"/>
                </a:lnTo>
                <a:lnTo>
                  <a:pt x="6001758" y="0"/>
                </a:lnTo>
                <a:lnTo>
                  <a:pt x="0" y="0"/>
                </a:lnTo>
                <a:lnTo>
                  <a:pt x="0" y="5085126"/>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0" id="10"/>
          <p:cNvSpPr txBox="true"/>
          <p:nvPr/>
        </p:nvSpPr>
        <p:spPr>
          <a:xfrm rot="0">
            <a:off x="1028700" y="1740841"/>
            <a:ext cx="11566307" cy="4124325"/>
          </a:xfrm>
          <a:prstGeom prst="rect">
            <a:avLst/>
          </a:prstGeom>
        </p:spPr>
        <p:txBody>
          <a:bodyPr anchor="t" rtlCol="false" tIns="0" lIns="0" bIns="0" rIns="0">
            <a:spAutoFit/>
          </a:bodyPr>
          <a:lstStyle/>
          <a:p>
            <a:pPr algn="l">
              <a:lnSpc>
                <a:spcPts val="10159"/>
              </a:lnSpc>
            </a:pPr>
            <a:r>
              <a:rPr lang="en-US" sz="10159" spc="-507" b="true">
                <a:solidFill>
                  <a:srgbClr val="353132"/>
                </a:solidFill>
                <a:latin typeface="Arial MT Pro Bold"/>
                <a:ea typeface="Arial MT Pro Bold"/>
                <a:cs typeface="Arial MT Pro Bold"/>
                <a:sym typeface="Arial MT Pro Bold"/>
              </a:rPr>
              <a:t>Demo Link</a:t>
            </a:r>
          </a:p>
          <a:p>
            <a:pPr algn="l">
              <a:lnSpc>
                <a:spcPts val="10159"/>
              </a:lnSpc>
            </a:pPr>
          </a:p>
          <a:p>
            <a:pPr algn="l">
              <a:lnSpc>
                <a:spcPts val="10159"/>
              </a:lnSpc>
            </a:pPr>
          </a:p>
        </p:txBody>
      </p:sp>
      <p:sp>
        <p:nvSpPr>
          <p:cNvPr name="TextBox 11" id="11"/>
          <p:cNvSpPr txBox="true"/>
          <p:nvPr/>
        </p:nvSpPr>
        <p:spPr>
          <a:xfrm rot="0">
            <a:off x="1028700" y="4039322"/>
            <a:ext cx="10102166" cy="942870"/>
          </a:xfrm>
          <a:prstGeom prst="rect">
            <a:avLst/>
          </a:prstGeom>
        </p:spPr>
        <p:txBody>
          <a:bodyPr anchor="t" rtlCol="false" tIns="0" lIns="0" bIns="0" rIns="0">
            <a:spAutoFit/>
          </a:bodyPr>
          <a:lstStyle/>
          <a:p>
            <a:pPr algn="just">
              <a:lnSpc>
                <a:spcPts val="3664"/>
              </a:lnSpc>
            </a:pPr>
            <a:r>
              <a:rPr lang="en-US" sz="2617">
                <a:solidFill>
                  <a:srgbClr val="353132"/>
                </a:solidFill>
                <a:latin typeface="Arial MT Pro"/>
                <a:ea typeface="Arial MT Pro"/>
                <a:cs typeface="Arial MT Pro"/>
                <a:sym typeface="Arial MT Pro"/>
              </a:rPr>
              <a:t>You can view this project directly using the following link:</a:t>
            </a:r>
          </a:p>
          <a:p>
            <a:pPr algn="just">
              <a:lnSpc>
                <a:spcPts val="3664"/>
              </a:lnSpc>
            </a:pPr>
            <a:r>
              <a:rPr lang="en-US" sz="2617">
                <a:solidFill>
                  <a:srgbClr val="353132"/>
                </a:solidFill>
                <a:latin typeface="Arial MT Pro"/>
                <a:ea typeface="Arial MT Pro"/>
                <a:cs typeface="Arial MT Pro"/>
                <a:sym typeface="Arial MT Pro"/>
              </a:rPr>
              <a:t> 🔗 </a:t>
            </a:r>
            <a:r>
              <a:rPr lang="en-US" sz="2617" u="sng">
                <a:solidFill>
                  <a:srgbClr val="353132"/>
                </a:solidFill>
                <a:latin typeface="Arial MT Pro"/>
                <a:ea typeface="Arial MT Pro"/>
                <a:cs typeface="Arial MT Pro"/>
                <a:sym typeface="Arial MT Pro"/>
                <a:hlinkClick r:id="rId10" tooltip="https://www.canva.com/design/DAGz1MfaATA/pVfpLezX2lIBGJQngZKJwQ/edit?ui=e30"/>
              </a:rPr>
              <a:t>AI Avatar (VRO App) Prototype</a:t>
            </a:r>
          </a:p>
        </p:txBody>
      </p:sp>
      <p:sp>
        <p:nvSpPr>
          <p:cNvPr name="TextBox 12" id="12"/>
          <p:cNvSpPr txBox="true"/>
          <p:nvPr/>
        </p:nvSpPr>
        <p:spPr>
          <a:xfrm rot="0">
            <a:off x="5112417" y="7036390"/>
            <a:ext cx="12335232" cy="485971"/>
          </a:xfrm>
          <a:prstGeom prst="rect">
            <a:avLst/>
          </a:prstGeom>
        </p:spPr>
        <p:txBody>
          <a:bodyPr anchor="t" rtlCol="false" tIns="0" lIns="0" bIns="0" rIns="0">
            <a:spAutoFit/>
          </a:bodyPr>
          <a:lstStyle/>
          <a:p>
            <a:pPr algn="ctr">
              <a:lnSpc>
                <a:spcPts val="3664"/>
              </a:lnSpc>
              <a:spcBef>
                <a:spcPct val="0"/>
              </a:spcBef>
            </a:pPr>
            <a:r>
              <a:rPr lang="en-US" sz="2617">
                <a:solidFill>
                  <a:srgbClr val="353132"/>
                </a:solidFill>
                <a:latin typeface="Arial MT Pro"/>
                <a:ea typeface="Arial MT Pro"/>
                <a:cs typeface="Arial MT Pro"/>
                <a:sym typeface="Arial MT Pro"/>
              </a:rPr>
              <a:t>This demo gives you a clear picture of how the avatar looks, behaves, and interacts.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FFBF6"/>
        </a:solidFill>
      </p:bgPr>
    </p:bg>
    <p:spTree>
      <p:nvGrpSpPr>
        <p:cNvPr id="1" name=""/>
        <p:cNvGrpSpPr/>
        <p:nvPr/>
      </p:nvGrpSpPr>
      <p:grpSpPr>
        <a:xfrm>
          <a:off x="0" y="0"/>
          <a:ext cx="0" cy="0"/>
          <a:chOff x="0" y="0"/>
          <a:chExt cx="0" cy="0"/>
        </a:xfrm>
      </p:grpSpPr>
      <p:sp>
        <p:nvSpPr>
          <p:cNvPr name="TextBox 2" id="2"/>
          <p:cNvSpPr txBox="true"/>
          <p:nvPr/>
        </p:nvSpPr>
        <p:spPr>
          <a:xfrm rot="0">
            <a:off x="509271" y="840963"/>
            <a:ext cx="15836017" cy="1302205"/>
          </a:xfrm>
          <a:prstGeom prst="rect">
            <a:avLst/>
          </a:prstGeom>
        </p:spPr>
        <p:txBody>
          <a:bodyPr anchor="t" rtlCol="false" tIns="0" lIns="0" bIns="0" rIns="0">
            <a:spAutoFit/>
          </a:bodyPr>
          <a:lstStyle/>
          <a:p>
            <a:pPr algn="l">
              <a:lnSpc>
                <a:spcPts val="8517"/>
              </a:lnSpc>
            </a:pPr>
            <a:r>
              <a:rPr lang="en-US" sz="8517" spc="-425" b="true">
                <a:solidFill>
                  <a:srgbClr val="353132"/>
                </a:solidFill>
                <a:latin typeface="Arial MT Pro Bold"/>
                <a:ea typeface="Arial MT Pro Bold"/>
                <a:cs typeface="Arial MT Pro Bold"/>
                <a:sym typeface="Arial MT Pro Bold"/>
              </a:rPr>
              <a:t>Project 2: AI Agent Prototype</a:t>
            </a:r>
          </a:p>
        </p:txBody>
      </p:sp>
      <p:sp>
        <p:nvSpPr>
          <p:cNvPr name="Freeform 3" id="3"/>
          <p:cNvSpPr/>
          <p:nvPr/>
        </p:nvSpPr>
        <p:spPr>
          <a:xfrm flipH="false" flipV="true" rot="0">
            <a:off x="-3538545" y="7004477"/>
            <a:ext cx="9480190" cy="8032306"/>
          </a:xfrm>
          <a:custGeom>
            <a:avLst/>
            <a:gdLst/>
            <a:ahLst/>
            <a:cxnLst/>
            <a:rect r="r" b="b" t="t" l="l"/>
            <a:pathLst>
              <a:path h="8032306" w="9480190">
                <a:moveTo>
                  <a:pt x="0" y="8032307"/>
                </a:moveTo>
                <a:lnTo>
                  <a:pt x="9480189" y="8032307"/>
                </a:lnTo>
                <a:lnTo>
                  <a:pt x="9480189" y="0"/>
                </a:lnTo>
                <a:lnTo>
                  <a:pt x="0" y="0"/>
                </a:lnTo>
                <a:lnTo>
                  <a:pt x="0" y="8032307"/>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a:grpSpLocks noChangeAspect="true"/>
          </p:cNvGrpSpPr>
          <p:nvPr/>
        </p:nvGrpSpPr>
        <p:grpSpPr>
          <a:xfrm rot="0">
            <a:off x="13194115" y="4154432"/>
            <a:ext cx="6687493" cy="6607242"/>
            <a:chOff x="0" y="0"/>
            <a:chExt cx="4572000" cy="4517135"/>
          </a:xfrm>
        </p:grpSpPr>
        <p:sp>
          <p:nvSpPr>
            <p:cNvPr name="Freeform 5" id="5"/>
            <p:cNvSpPr/>
            <p:nvPr/>
          </p:nvSpPr>
          <p:spPr>
            <a:xfrm flipH="false" flipV="false" rot="0">
              <a:off x="-16554" y="-2690"/>
              <a:ext cx="4639471" cy="4549489"/>
            </a:xfrm>
            <a:custGeom>
              <a:avLst/>
              <a:gdLst/>
              <a:ahLst/>
              <a:cxnLst/>
              <a:rect r="r" b="b" t="t" l="l"/>
              <a:pathLst>
                <a:path h="4549489" w="4639471">
                  <a:moveTo>
                    <a:pt x="2642461" y="4307731"/>
                  </a:moveTo>
                  <a:cubicBezTo>
                    <a:pt x="2937643" y="4136404"/>
                    <a:pt x="3174467" y="3866873"/>
                    <a:pt x="3302943" y="3520703"/>
                  </a:cubicBezTo>
                  <a:cubicBezTo>
                    <a:pt x="3367367" y="3347118"/>
                    <a:pt x="3462613" y="3172924"/>
                    <a:pt x="3623369" y="3081058"/>
                  </a:cubicBezTo>
                  <a:cubicBezTo>
                    <a:pt x="3747343" y="3010214"/>
                    <a:pt x="3895227" y="2996898"/>
                    <a:pt x="4029388" y="2948020"/>
                  </a:cubicBezTo>
                  <a:cubicBezTo>
                    <a:pt x="4411618" y="2808768"/>
                    <a:pt x="4639471" y="2366335"/>
                    <a:pt x="4578884" y="1964073"/>
                  </a:cubicBezTo>
                  <a:cubicBezTo>
                    <a:pt x="4518297" y="1561809"/>
                    <a:pt x="4204130" y="1222063"/>
                    <a:pt x="3823417" y="1078711"/>
                  </a:cubicBezTo>
                  <a:cubicBezTo>
                    <a:pt x="3609703" y="998242"/>
                    <a:pt x="3395764" y="1015829"/>
                    <a:pt x="3183757" y="930958"/>
                  </a:cubicBezTo>
                  <a:cubicBezTo>
                    <a:pt x="2896850" y="816103"/>
                    <a:pt x="2646820" y="557580"/>
                    <a:pt x="2402676" y="368105"/>
                  </a:cubicBezTo>
                  <a:cubicBezTo>
                    <a:pt x="2158532" y="178629"/>
                    <a:pt x="1877749" y="5911"/>
                    <a:pt x="1568716" y="3231"/>
                  </a:cubicBezTo>
                  <a:cubicBezTo>
                    <a:pt x="1196035" y="0"/>
                    <a:pt x="839628" y="279246"/>
                    <a:pt x="753607" y="641873"/>
                  </a:cubicBezTo>
                  <a:cubicBezTo>
                    <a:pt x="714329" y="807457"/>
                    <a:pt x="726735" y="980722"/>
                    <a:pt x="704584" y="1149453"/>
                  </a:cubicBezTo>
                  <a:cubicBezTo>
                    <a:pt x="619399" y="1798292"/>
                    <a:pt x="38111" y="2317174"/>
                    <a:pt x="17162" y="2971245"/>
                  </a:cubicBezTo>
                  <a:cubicBezTo>
                    <a:pt x="0" y="3507080"/>
                    <a:pt x="385323" y="3994953"/>
                    <a:pt x="863032" y="4238292"/>
                  </a:cubicBezTo>
                  <a:cubicBezTo>
                    <a:pt x="1111989" y="4365108"/>
                    <a:pt x="1371700" y="4475224"/>
                    <a:pt x="1651555" y="4507960"/>
                  </a:cubicBezTo>
                  <a:cubicBezTo>
                    <a:pt x="2006569" y="4549489"/>
                    <a:pt x="2352643" y="4475944"/>
                    <a:pt x="2642461" y="4307731"/>
                  </a:cubicBezTo>
                  <a:close/>
                </a:path>
              </a:pathLst>
            </a:custGeom>
            <a:blipFill>
              <a:blip r:embed="rId4"/>
              <a:stretch>
                <a:fillRect l="-48032" t="0" r="0" b="0"/>
              </a:stretch>
            </a:blipFill>
          </p:spPr>
        </p:sp>
        <p:sp>
          <p:nvSpPr>
            <p:cNvPr name="Freeform 6" id="6"/>
            <p:cNvSpPr/>
            <p:nvPr/>
          </p:nvSpPr>
          <p:spPr>
            <a:xfrm flipH="false" flipV="false" rot="0">
              <a:off x="0" y="0"/>
              <a:ext cx="4572000" cy="4517135"/>
            </a:xfrm>
            <a:custGeom>
              <a:avLst/>
              <a:gdLst/>
              <a:ahLst/>
              <a:cxnLst/>
              <a:rect r="r" b="b" t="t" l="l"/>
              <a:pathLst>
                <a:path h="4517135" w="4572000">
                  <a:moveTo>
                    <a:pt x="4572000" y="4517135"/>
                  </a:moveTo>
                  <a:lnTo>
                    <a:pt x="0" y="4517135"/>
                  </a:lnTo>
                  <a:lnTo>
                    <a:pt x="0" y="0"/>
                  </a:lnTo>
                  <a:lnTo>
                    <a:pt x="4572000" y="0"/>
                  </a:lnTo>
                  <a:lnTo>
                    <a:pt x="4572000" y="4517135"/>
                  </a:lnTo>
                  <a:close/>
                </a:path>
              </a:pathLst>
            </a:custGeom>
            <a:blipFill>
              <a:blip r:embed="rId5"/>
              <a:stretch>
                <a:fillRect l="-25" t="0" r="-25" b="0"/>
              </a:stretch>
            </a:blipFill>
          </p:spPr>
        </p:sp>
      </p:grpSp>
      <p:sp>
        <p:nvSpPr>
          <p:cNvPr name="Freeform 7" id="7"/>
          <p:cNvSpPr/>
          <p:nvPr/>
        </p:nvSpPr>
        <p:spPr>
          <a:xfrm flipH="false" flipV="false" rot="0">
            <a:off x="15487206" y="-2755819"/>
            <a:ext cx="6212050" cy="5263301"/>
          </a:xfrm>
          <a:custGeom>
            <a:avLst/>
            <a:gdLst/>
            <a:ahLst/>
            <a:cxnLst/>
            <a:rect r="r" b="b" t="t" l="l"/>
            <a:pathLst>
              <a:path h="5263301" w="6212050">
                <a:moveTo>
                  <a:pt x="0" y="0"/>
                </a:moveTo>
                <a:lnTo>
                  <a:pt x="6212050" y="0"/>
                </a:lnTo>
                <a:lnTo>
                  <a:pt x="6212050" y="5263301"/>
                </a:lnTo>
                <a:lnTo>
                  <a:pt x="0" y="526330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8" id="8"/>
          <p:cNvSpPr txBox="true"/>
          <p:nvPr/>
        </p:nvSpPr>
        <p:spPr>
          <a:xfrm rot="0">
            <a:off x="509271" y="2776192"/>
            <a:ext cx="16418503" cy="1721408"/>
          </a:xfrm>
          <a:prstGeom prst="rect">
            <a:avLst/>
          </a:prstGeom>
        </p:spPr>
        <p:txBody>
          <a:bodyPr anchor="t" rtlCol="false" tIns="0" lIns="0" bIns="0" rIns="0">
            <a:spAutoFit/>
          </a:bodyPr>
          <a:lstStyle/>
          <a:p>
            <a:pPr algn="l">
              <a:lnSpc>
                <a:spcPts val="2701"/>
              </a:lnSpc>
            </a:pPr>
            <a:r>
              <a:rPr lang="en-US" sz="1929" b="true">
                <a:solidFill>
                  <a:srgbClr val="353132"/>
                </a:solidFill>
                <a:latin typeface="Arial MT Pro Bold"/>
                <a:ea typeface="Arial MT Pro Bold"/>
                <a:cs typeface="Arial MT Pro Bold"/>
                <a:sym typeface="Arial MT Pro Bold"/>
              </a:rPr>
              <a:t>The second project is called the AI Agent for Men’s Shopping.</a:t>
            </a:r>
          </a:p>
          <a:p>
            <a:pPr algn="l">
              <a:lnSpc>
                <a:spcPts val="2701"/>
              </a:lnSpc>
            </a:pPr>
            <a:r>
              <a:rPr lang="en-US" sz="1929" b="true">
                <a:solidFill>
                  <a:srgbClr val="353132"/>
                </a:solidFill>
                <a:latin typeface="Arial MT Pro Bold"/>
                <a:ea typeface="Arial MT Pro Bold"/>
                <a:cs typeface="Arial MT Pro Bold"/>
                <a:sym typeface="Arial MT Pro Bold"/>
              </a:rPr>
              <a:t>The problem I wanted to solve here is that most shopping apps today only focus on providing product catalogs. They rarely offer real-time, personalized guidance. As a result, users often feel overwhelmed with too many options and no clear direction.</a:t>
            </a:r>
          </a:p>
          <a:p>
            <a:pPr algn="l">
              <a:lnSpc>
                <a:spcPts val="2701"/>
              </a:lnSpc>
            </a:pPr>
          </a:p>
          <a:p>
            <a:pPr algn="l">
              <a:lnSpc>
                <a:spcPts val="2701"/>
              </a:lnSpc>
            </a:pPr>
          </a:p>
        </p:txBody>
      </p:sp>
      <p:sp>
        <p:nvSpPr>
          <p:cNvPr name="TextBox 9" id="9"/>
          <p:cNvSpPr txBox="true"/>
          <p:nvPr/>
        </p:nvSpPr>
        <p:spPr>
          <a:xfrm rot="0">
            <a:off x="509271" y="4766310"/>
            <a:ext cx="16418503" cy="740846"/>
          </a:xfrm>
          <a:prstGeom prst="rect">
            <a:avLst/>
          </a:prstGeom>
        </p:spPr>
        <p:txBody>
          <a:bodyPr anchor="t" rtlCol="false" tIns="0" lIns="0" bIns="0" rIns="0">
            <a:spAutoFit/>
          </a:bodyPr>
          <a:lstStyle/>
          <a:p>
            <a:pPr algn="l">
              <a:lnSpc>
                <a:spcPts val="2832"/>
              </a:lnSpc>
              <a:spcBef>
                <a:spcPct val="0"/>
              </a:spcBef>
            </a:pPr>
            <a:r>
              <a:rPr lang="en-US" b="true" sz="2022">
                <a:solidFill>
                  <a:srgbClr val="353132"/>
                </a:solidFill>
                <a:latin typeface="Arial MT Pro Bold"/>
                <a:ea typeface="Arial MT Pro Bold"/>
                <a:cs typeface="Arial MT Pro Bold"/>
                <a:sym typeface="Arial MT Pro Bold"/>
              </a:rPr>
              <a:t>G</a:t>
            </a:r>
            <a:r>
              <a:rPr lang="en-US" b="true" sz="2022">
                <a:solidFill>
                  <a:srgbClr val="353132"/>
                </a:solidFill>
                <a:latin typeface="Arial MT Pro Bold"/>
                <a:ea typeface="Arial MT Pro Bold"/>
                <a:cs typeface="Arial MT Pro Bold"/>
                <a:sym typeface="Arial MT Pro Bold"/>
              </a:rPr>
              <a:t>oal was to design an AI-powered shopping agent that feels like a personal shopping companion. It listens, </a:t>
            </a:r>
          </a:p>
          <a:p>
            <a:pPr algn="l">
              <a:lnSpc>
                <a:spcPts val="2832"/>
              </a:lnSpc>
              <a:spcBef>
                <a:spcPct val="0"/>
              </a:spcBef>
            </a:pPr>
            <a:r>
              <a:rPr lang="en-US" b="true" sz="2022">
                <a:solidFill>
                  <a:srgbClr val="353132"/>
                </a:solidFill>
                <a:latin typeface="Arial MT Pro Bold"/>
                <a:ea typeface="Arial MT Pro Bold"/>
                <a:cs typeface="Arial MT Pro Bold"/>
                <a:sym typeface="Arial MT Pro Bold"/>
              </a:rPr>
              <a:t>understands, and responds to the user’s needs while giving meaningful styling recommendations.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FFBF6"/>
        </a:solidFill>
      </p:bgPr>
    </p:bg>
    <p:spTree>
      <p:nvGrpSpPr>
        <p:cNvPr id="1" name=""/>
        <p:cNvGrpSpPr/>
        <p:nvPr/>
      </p:nvGrpSpPr>
      <p:grpSpPr>
        <a:xfrm>
          <a:off x="0" y="0"/>
          <a:ext cx="0" cy="0"/>
          <a:chOff x="0" y="0"/>
          <a:chExt cx="0" cy="0"/>
        </a:xfrm>
      </p:grpSpPr>
      <p:sp>
        <p:nvSpPr>
          <p:cNvPr name="Freeform 2" id="2"/>
          <p:cNvSpPr/>
          <p:nvPr/>
        </p:nvSpPr>
        <p:spPr>
          <a:xfrm flipH="true" flipV="false" rot="0">
            <a:off x="-3106025" y="-1754906"/>
            <a:ext cx="6212050" cy="5263301"/>
          </a:xfrm>
          <a:custGeom>
            <a:avLst/>
            <a:gdLst/>
            <a:ahLst/>
            <a:cxnLst/>
            <a:rect r="r" b="b" t="t" l="l"/>
            <a:pathLst>
              <a:path h="5263301" w="6212050">
                <a:moveTo>
                  <a:pt x="6212050" y="0"/>
                </a:moveTo>
                <a:lnTo>
                  <a:pt x="0" y="0"/>
                </a:lnTo>
                <a:lnTo>
                  <a:pt x="0" y="5263301"/>
                </a:lnTo>
                <a:lnTo>
                  <a:pt x="6212050" y="5263301"/>
                </a:lnTo>
                <a:lnTo>
                  <a:pt x="621205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028700" y="1028700"/>
            <a:ext cx="7913095" cy="1063625"/>
          </a:xfrm>
          <a:prstGeom prst="rect">
            <a:avLst/>
          </a:prstGeom>
        </p:spPr>
        <p:txBody>
          <a:bodyPr anchor="t" rtlCol="false" tIns="0" lIns="0" bIns="0" rIns="0">
            <a:spAutoFit/>
          </a:bodyPr>
          <a:lstStyle/>
          <a:p>
            <a:pPr algn="l">
              <a:lnSpc>
                <a:spcPts val="6999"/>
              </a:lnSpc>
            </a:pPr>
            <a:r>
              <a:rPr lang="en-US" sz="6999" spc="-349" b="true">
                <a:solidFill>
                  <a:srgbClr val="353132"/>
                </a:solidFill>
                <a:latin typeface="Arial MT Pro Bold"/>
                <a:ea typeface="Arial MT Pro Bold"/>
                <a:cs typeface="Arial MT Pro Bold"/>
                <a:sym typeface="Arial MT Pro Bold"/>
              </a:rPr>
              <a:t>Features</a:t>
            </a:r>
          </a:p>
        </p:txBody>
      </p:sp>
      <p:sp>
        <p:nvSpPr>
          <p:cNvPr name="TextBox 4" id="4"/>
          <p:cNvSpPr txBox="true"/>
          <p:nvPr/>
        </p:nvSpPr>
        <p:spPr>
          <a:xfrm rot="0">
            <a:off x="1028700" y="6103048"/>
            <a:ext cx="11278251" cy="891032"/>
          </a:xfrm>
          <a:prstGeom prst="rect">
            <a:avLst/>
          </a:prstGeom>
        </p:spPr>
        <p:txBody>
          <a:bodyPr anchor="t" rtlCol="false" tIns="0" lIns="0" bIns="0" rIns="0">
            <a:spAutoFit/>
          </a:bodyPr>
          <a:lstStyle/>
          <a:p>
            <a:pPr algn="just">
              <a:lnSpc>
                <a:spcPts val="3388"/>
              </a:lnSpc>
            </a:pPr>
            <a:r>
              <a:rPr lang="en-US" sz="2420">
                <a:solidFill>
                  <a:srgbClr val="353132"/>
                </a:solidFill>
                <a:latin typeface="Arial MT Pro"/>
                <a:ea typeface="Arial MT Pro"/>
                <a:cs typeface="Arial MT Pro"/>
                <a:sym typeface="Arial MT Pro"/>
              </a:rPr>
              <a:t>Based on these inputs, the agent suggests personalized fashion recommendations that suit the user’s style and occasion.</a:t>
            </a:r>
          </a:p>
        </p:txBody>
      </p:sp>
      <p:sp>
        <p:nvSpPr>
          <p:cNvPr name="TextBox 5" id="5"/>
          <p:cNvSpPr txBox="true"/>
          <p:nvPr/>
        </p:nvSpPr>
        <p:spPr>
          <a:xfrm rot="0">
            <a:off x="1028700" y="2673575"/>
            <a:ext cx="12013996" cy="891032"/>
          </a:xfrm>
          <a:prstGeom prst="rect">
            <a:avLst/>
          </a:prstGeom>
        </p:spPr>
        <p:txBody>
          <a:bodyPr anchor="t" rtlCol="false" tIns="0" lIns="0" bIns="0" rIns="0">
            <a:spAutoFit/>
          </a:bodyPr>
          <a:lstStyle/>
          <a:p>
            <a:pPr algn="just">
              <a:lnSpc>
                <a:spcPts val="3388"/>
              </a:lnSpc>
            </a:pPr>
            <a:r>
              <a:rPr lang="en-US" sz="2420">
                <a:solidFill>
                  <a:srgbClr val="353132"/>
                </a:solidFill>
                <a:latin typeface="Arial MT Pro"/>
                <a:ea typeface="Arial MT Pro"/>
                <a:cs typeface="Arial MT Pro"/>
                <a:sym typeface="Arial MT Pro"/>
              </a:rPr>
              <a:t>This AI Agent is designed to provide a much richer experience than a traditional shopping app.</a:t>
            </a:r>
          </a:p>
        </p:txBody>
      </p:sp>
      <p:sp>
        <p:nvSpPr>
          <p:cNvPr name="Freeform 6" id="6"/>
          <p:cNvSpPr/>
          <p:nvPr/>
        </p:nvSpPr>
        <p:spPr>
          <a:xfrm flipH="false" flipV="true" rot="0">
            <a:off x="15620103" y="8140360"/>
            <a:ext cx="6001758" cy="5085126"/>
          </a:xfrm>
          <a:custGeom>
            <a:avLst/>
            <a:gdLst/>
            <a:ahLst/>
            <a:cxnLst/>
            <a:rect r="r" b="b" t="t" l="l"/>
            <a:pathLst>
              <a:path h="5085126" w="6001758">
                <a:moveTo>
                  <a:pt x="0" y="5085126"/>
                </a:moveTo>
                <a:lnTo>
                  <a:pt x="6001758" y="5085126"/>
                </a:lnTo>
                <a:lnTo>
                  <a:pt x="6001758" y="0"/>
                </a:lnTo>
                <a:lnTo>
                  <a:pt x="0" y="0"/>
                </a:lnTo>
                <a:lnTo>
                  <a:pt x="0" y="5085126"/>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7" id="7"/>
          <p:cNvSpPr txBox="true"/>
          <p:nvPr/>
        </p:nvSpPr>
        <p:spPr>
          <a:xfrm rot="0">
            <a:off x="1028700" y="4145858"/>
            <a:ext cx="16230600" cy="1319726"/>
          </a:xfrm>
          <a:prstGeom prst="rect">
            <a:avLst/>
          </a:prstGeom>
        </p:spPr>
        <p:txBody>
          <a:bodyPr anchor="t" rtlCol="false" tIns="0" lIns="0" bIns="0" rIns="0">
            <a:spAutoFit/>
          </a:bodyPr>
          <a:lstStyle/>
          <a:p>
            <a:pPr algn="l">
              <a:lnSpc>
                <a:spcPts val="3384"/>
              </a:lnSpc>
              <a:spcBef>
                <a:spcPct val="0"/>
              </a:spcBef>
            </a:pPr>
            <a:r>
              <a:rPr lang="en-US" sz="2417">
                <a:solidFill>
                  <a:srgbClr val="353132"/>
                </a:solidFill>
                <a:latin typeface="Arial MT Pro"/>
                <a:ea typeface="Arial MT Pro"/>
                <a:cs typeface="Arial MT Pro"/>
                <a:sym typeface="Arial MT Pro"/>
              </a:rPr>
              <a:t>It can listen and respond naturally to the user, just like a human stylist. </a:t>
            </a:r>
          </a:p>
          <a:p>
            <a:pPr algn="l">
              <a:lnSpc>
                <a:spcPts val="3384"/>
              </a:lnSpc>
              <a:spcBef>
                <a:spcPct val="0"/>
              </a:spcBef>
            </a:pPr>
            <a:r>
              <a:rPr lang="en-US" sz="2417">
                <a:solidFill>
                  <a:srgbClr val="353132"/>
                </a:solidFill>
                <a:latin typeface="Arial MT Pro"/>
                <a:ea typeface="Arial MT Pro"/>
                <a:cs typeface="Arial MT Pro"/>
                <a:sym typeface="Arial MT Pro"/>
              </a:rPr>
              <a:t>The agent accepts multiple types of inputs—a user can talk to it, type their preferences, or even upload an image for reference.</a:t>
            </a:r>
          </a:p>
        </p:txBody>
      </p:sp>
      <p:sp>
        <p:nvSpPr>
          <p:cNvPr name="TextBox 8" id="8"/>
          <p:cNvSpPr txBox="true"/>
          <p:nvPr/>
        </p:nvSpPr>
        <p:spPr>
          <a:xfrm rot="0">
            <a:off x="1028700" y="7795301"/>
            <a:ext cx="14994668" cy="680593"/>
          </a:xfrm>
          <a:prstGeom prst="rect">
            <a:avLst/>
          </a:prstGeom>
        </p:spPr>
        <p:txBody>
          <a:bodyPr anchor="t" rtlCol="false" tIns="0" lIns="0" bIns="0" rIns="0">
            <a:spAutoFit/>
          </a:bodyPr>
          <a:lstStyle/>
          <a:p>
            <a:pPr algn="l">
              <a:lnSpc>
                <a:spcPts val="2420"/>
              </a:lnSpc>
              <a:spcBef>
                <a:spcPct val="0"/>
              </a:spcBef>
            </a:pPr>
            <a:r>
              <a:rPr lang="en-US" sz="2420" spc="-121">
                <a:solidFill>
                  <a:srgbClr val="353132"/>
                </a:solidFill>
                <a:latin typeface="Arial MT Pro"/>
                <a:ea typeface="Arial MT Pro"/>
                <a:cs typeface="Arial MT Pro"/>
                <a:sym typeface="Arial MT Pro"/>
              </a:rPr>
              <a:t>What makes it unique is its ability to also use gestures and body language in interactions, making the shopping experience more human-like and engaging.</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FFBF6"/>
        </a:solidFill>
      </p:bgPr>
    </p:bg>
    <p:spTree>
      <p:nvGrpSpPr>
        <p:cNvPr id="1" name=""/>
        <p:cNvGrpSpPr/>
        <p:nvPr/>
      </p:nvGrpSpPr>
      <p:grpSpPr>
        <a:xfrm>
          <a:off x="0" y="0"/>
          <a:ext cx="0" cy="0"/>
          <a:chOff x="0" y="0"/>
          <a:chExt cx="0" cy="0"/>
        </a:xfrm>
      </p:grpSpPr>
      <p:sp>
        <p:nvSpPr>
          <p:cNvPr name="Freeform 2" id="2"/>
          <p:cNvSpPr/>
          <p:nvPr/>
        </p:nvSpPr>
        <p:spPr>
          <a:xfrm flipH="true" flipV="false" rot="0">
            <a:off x="-1679487" y="8459109"/>
            <a:ext cx="6212050" cy="5263301"/>
          </a:xfrm>
          <a:custGeom>
            <a:avLst/>
            <a:gdLst/>
            <a:ahLst/>
            <a:cxnLst/>
            <a:rect r="r" b="b" t="t" l="l"/>
            <a:pathLst>
              <a:path h="5263301" w="6212050">
                <a:moveTo>
                  <a:pt x="6212050" y="0"/>
                </a:moveTo>
                <a:lnTo>
                  <a:pt x="0" y="0"/>
                </a:lnTo>
                <a:lnTo>
                  <a:pt x="0" y="5263301"/>
                </a:lnTo>
                <a:lnTo>
                  <a:pt x="6212050" y="5263301"/>
                </a:lnTo>
                <a:lnTo>
                  <a:pt x="621205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0">
            <a:off x="-1294401" y="-1023836"/>
            <a:ext cx="2588802" cy="2193422"/>
          </a:xfrm>
          <a:custGeom>
            <a:avLst/>
            <a:gdLst/>
            <a:ahLst/>
            <a:cxnLst/>
            <a:rect r="r" b="b" t="t" l="l"/>
            <a:pathLst>
              <a:path h="2193422" w="2588802">
                <a:moveTo>
                  <a:pt x="2588802" y="0"/>
                </a:moveTo>
                <a:lnTo>
                  <a:pt x="0" y="0"/>
                </a:lnTo>
                <a:lnTo>
                  <a:pt x="0" y="2193421"/>
                </a:lnTo>
                <a:lnTo>
                  <a:pt x="2588802" y="2193421"/>
                </a:lnTo>
                <a:lnTo>
                  <a:pt x="2588802"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true" rot="0">
            <a:off x="14888271" y="8875880"/>
            <a:ext cx="6001758" cy="5085126"/>
          </a:xfrm>
          <a:custGeom>
            <a:avLst/>
            <a:gdLst/>
            <a:ahLst/>
            <a:cxnLst/>
            <a:rect r="r" b="b" t="t" l="l"/>
            <a:pathLst>
              <a:path h="5085126" w="6001758">
                <a:moveTo>
                  <a:pt x="0" y="5085126"/>
                </a:moveTo>
                <a:lnTo>
                  <a:pt x="6001758" y="5085126"/>
                </a:lnTo>
                <a:lnTo>
                  <a:pt x="6001758" y="0"/>
                </a:lnTo>
                <a:lnTo>
                  <a:pt x="0" y="0"/>
                </a:lnTo>
                <a:lnTo>
                  <a:pt x="0" y="5085126"/>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1074378" y="1385223"/>
            <a:ext cx="8803089" cy="1921994"/>
          </a:xfrm>
          <a:prstGeom prst="rect">
            <a:avLst/>
          </a:prstGeom>
        </p:spPr>
        <p:txBody>
          <a:bodyPr anchor="t" rtlCol="false" tIns="0" lIns="0" bIns="0" rIns="0">
            <a:spAutoFit/>
          </a:bodyPr>
          <a:lstStyle/>
          <a:p>
            <a:pPr algn="l">
              <a:lnSpc>
                <a:spcPts val="6951"/>
              </a:lnSpc>
            </a:pPr>
            <a:r>
              <a:rPr lang="en-US" sz="6951" b="true">
                <a:solidFill>
                  <a:srgbClr val="353132"/>
                </a:solidFill>
                <a:latin typeface="Arial MT Pro Bold"/>
                <a:ea typeface="Arial MT Pro Bold"/>
                <a:cs typeface="Arial MT Pro Bold"/>
                <a:sym typeface="Arial MT Pro Bold"/>
              </a:rPr>
              <a:t>Tools and Technologies</a:t>
            </a:r>
          </a:p>
        </p:txBody>
      </p:sp>
      <p:sp>
        <p:nvSpPr>
          <p:cNvPr name="TextBox 6" id="6"/>
          <p:cNvSpPr txBox="true"/>
          <p:nvPr/>
        </p:nvSpPr>
        <p:spPr>
          <a:xfrm rot="0">
            <a:off x="1294401" y="3648075"/>
            <a:ext cx="13427581" cy="1495425"/>
          </a:xfrm>
          <a:prstGeom prst="rect">
            <a:avLst/>
          </a:prstGeom>
        </p:spPr>
        <p:txBody>
          <a:bodyPr anchor="t" rtlCol="false" tIns="0" lIns="0" bIns="0" rIns="0">
            <a:spAutoFit/>
          </a:bodyPr>
          <a:lstStyle/>
          <a:p>
            <a:pPr algn="just">
              <a:lnSpc>
                <a:spcPts val="2879"/>
              </a:lnSpc>
            </a:pPr>
            <a:r>
              <a:rPr lang="en-US" sz="2400">
                <a:solidFill>
                  <a:srgbClr val="353132"/>
                </a:solidFill>
                <a:latin typeface="Arial MT Pro"/>
                <a:ea typeface="Arial MT Pro"/>
                <a:cs typeface="Arial MT Pro"/>
                <a:sym typeface="Arial MT Pro"/>
              </a:rPr>
              <a:t>To design and prototype this project, I used Figma, which allowed me to create the interface and user flow.</a:t>
            </a:r>
          </a:p>
          <a:p>
            <a:pPr algn="just">
              <a:lnSpc>
                <a:spcPts val="2879"/>
              </a:lnSpc>
            </a:pPr>
          </a:p>
          <a:p>
            <a:pPr algn="just">
              <a:lnSpc>
                <a:spcPts val="2879"/>
              </a:lnSpc>
            </a:pPr>
          </a:p>
        </p:txBody>
      </p:sp>
      <p:sp>
        <p:nvSpPr>
          <p:cNvPr name="TextBox 7" id="7"/>
          <p:cNvSpPr txBox="true"/>
          <p:nvPr/>
        </p:nvSpPr>
        <p:spPr>
          <a:xfrm rot="0">
            <a:off x="1294401" y="5314950"/>
            <a:ext cx="15112673" cy="2581275"/>
          </a:xfrm>
          <a:prstGeom prst="rect">
            <a:avLst/>
          </a:prstGeom>
        </p:spPr>
        <p:txBody>
          <a:bodyPr anchor="t" rtlCol="false" tIns="0" lIns="0" bIns="0" rIns="0">
            <a:spAutoFit/>
          </a:bodyPr>
          <a:lstStyle/>
          <a:p>
            <a:pPr algn="just">
              <a:lnSpc>
                <a:spcPts val="2879"/>
              </a:lnSpc>
            </a:pPr>
            <a:r>
              <a:rPr lang="en-US" sz="2400">
                <a:solidFill>
                  <a:srgbClr val="353132"/>
                </a:solidFill>
                <a:latin typeface="Arial MT Pro"/>
                <a:ea typeface="Arial MT Pro"/>
                <a:cs typeface="Arial MT Pro"/>
                <a:sym typeface="Arial MT Pro"/>
              </a:rPr>
              <a:t>The idea for intelligence relied on AI frameworks such as Natural Language Processing (for understanding text/voice) and Computer Vision (for analyzing uploaded images).</a:t>
            </a:r>
          </a:p>
          <a:p>
            <a:pPr algn="just">
              <a:lnSpc>
                <a:spcPts val="2879"/>
              </a:lnSpc>
            </a:pPr>
          </a:p>
          <a:p>
            <a:pPr algn="just">
              <a:lnSpc>
                <a:spcPts val="2879"/>
              </a:lnSpc>
            </a:pPr>
          </a:p>
          <a:p>
            <a:pPr algn="just">
              <a:lnSpc>
                <a:spcPts val="2879"/>
              </a:lnSpc>
            </a:pPr>
            <a:r>
              <a:rPr lang="en-US" sz="2400">
                <a:solidFill>
                  <a:srgbClr val="353132"/>
                </a:solidFill>
                <a:latin typeface="Arial MT Pro"/>
                <a:ea typeface="Arial MT Pro"/>
                <a:cs typeface="Arial MT Pro"/>
                <a:sym typeface="Arial MT Pro"/>
              </a:rPr>
              <a:t>For building the prototype quickly, I also considered no-code and low-code platforms, which can help deploy functional demos without heavy coding.</a:t>
            </a:r>
          </a:p>
          <a:p>
            <a:pPr algn="just">
              <a:lnSpc>
                <a:spcPts val="2879"/>
              </a:lnSpc>
            </a:pPr>
          </a:p>
        </p:txBody>
      </p:sp>
      <p:sp>
        <p:nvSpPr>
          <p:cNvPr name="Freeform 8" id="8"/>
          <p:cNvSpPr/>
          <p:nvPr/>
        </p:nvSpPr>
        <p:spPr>
          <a:xfrm flipH="false" flipV="false" rot="0">
            <a:off x="15666919" y="770085"/>
            <a:ext cx="1827944" cy="3152271"/>
          </a:xfrm>
          <a:custGeom>
            <a:avLst/>
            <a:gdLst/>
            <a:ahLst/>
            <a:cxnLst/>
            <a:rect r="r" b="b" t="t" l="l"/>
            <a:pathLst>
              <a:path h="3152271" w="1827944">
                <a:moveTo>
                  <a:pt x="0" y="0"/>
                </a:moveTo>
                <a:lnTo>
                  <a:pt x="1827944" y="0"/>
                </a:lnTo>
                <a:lnTo>
                  <a:pt x="1827944" y="3152270"/>
                </a:lnTo>
                <a:lnTo>
                  <a:pt x="0" y="3152270"/>
                </a:lnTo>
                <a:lnTo>
                  <a:pt x="0" y="0"/>
                </a:lnTo>
                <a:close/>
              </a:path>
            </a:pathLst>
          </a:custGeom>
          <a:blipFill>
            <a:blip r:embed="rId6"/>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DAGz688LMOg</dc:identifier>
  <dcterms:modified xsi:type="dcterms:W3CDTF">2011-08-01T06:04:30Z</dcterms:modified>
  <cp:revision>1</cp:revision>
  <dc:title>SAWARIYA</dc:title>
</cp:coreProperties>
</file>